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3"/>
  </p:notesMasterIdLst>
  <p:sldIdLst>
    <p:sldId id="256" r:id="rId2"/>
    <p:sldId id="257" r:id="rId3"/>
    <p:sldId id="262" r:id="rId4"/>
    <p:sldId id="263" r:id="rId5"/>
    <p:sldId id="269" r:id="rId6"/>
    <p:sldId id="268" r:id="rId7"/>
    <p:sldId id="270" r:id="rId8"/>
    <p:sldId id="258" r:id="rId9"/>
    <p:sldId id="259" r:id="rId10"/>
    <p:sldId id="260" r:id="rId11"/>
    <p:sldId id="261" r:id="rId12"/>
    <p:sldId id="272" r:id="rId13"/>
    <p:sldId id="273" r:id="rId14"/>
    <p:sldId id="276" r:id="rId15"/>
    <p:sldId id="277" r:id="rId16"/>
    <p:sldId id="271" r:id="rId17"/>
    <p:sldId id="274" r:id="rId18"/>
    <p:sldId id="279" r:id="rId19"/>
    <p:sldId id="280" r:id="rId20"/>
    <p:sldId id="278" r:id="rId21"/>
    <p:sldId id="275" r:id="rId2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84" d="100"/>
          <a:sy n="84" d="100"/>
        </p:scale>
        <p:origin x="-1554" y="-78"/>
      </p:cViewPr>
      <p:guideLst>
        <p:guide orient="horz" pos="2160"/>
        <p:guide pos="2880"/>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7EA5141-6A68-4AD8-BDAE-23E40F76B7C2}" type="datetimeFigureOut">
              <a:rPr lang="zh-CN" altLang="en-US" smtClean="0"/>
              <a:pPr/>
              <a:t>2019/3/18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FAA2315-3C5A-412B-BD5E-C18295E76F0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7FAA2315-3C5A-412B-BD5E-C18295E76F0B}" type="slidenum">
              <a:rPr lang="zh-CN" altLang="en-US" smtClean="0"/>
              <a:pPr/>
              <a:t>11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7FAA2315-3C5A-412B-BD5E-C18295E76F0B}" type="slidenum">
              <a:rPr lang="zh-CN" altLang="en-US" smtClean="0"/>
              <a:pPr/>
              <a:t>12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7FAA2315-3C5A-412B-BD5E-C18295E76F0B}" type="slidenum">
              <a:rPr lang="zh-CN" altLang="en-US" smtClean="0"/>
              <a:pPr/>
              <a:t>13</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96A0D1F6-0B7F-4E4D-AAAF-7C96E486FF4D}" type="datetimeFigureOut">
              <a:rPr lang="zh-CN" altLang="en-US" smtClean="0"/>
              <a:pPr/>
              <a:t>2019/3/18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47688D9-2E5A-4999-BEA2-0F3A22A9D931}"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6A0D1F6-0B7F-4E4D-AAAF-7C96E486FF4D}" type="datetimeFigureOut">
              <a:rPr lang="zh-CN" altLang="en-US" smtClean="0"/>
              <a:pPr/>
              <a:t>2019/3/18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47688D9-2E5A-4999-BEA2-0F3A22A9D931}"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6A0D1F6-0B7F-4E4D-AAAF-7C96E486FF4D}" type="datetimeFigureOut">
              <a:rPr lang="zh-CN" altLang="en-US" smtClean="0"/>
              <a:pPr/>
              <a:t>2019/3/18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47688D9-2E5A-4999-BEA2-0F3A22A9D931}"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6A0D1F6-0B7F-4E4D-AAAF-7C96E486FF4D}" type="datetimeFigureOut">
              <a:rPr lang="zh-CN" altLang="en-US" smtClean="0"/>
              <a:pPr/>
              <a:t>2019/3/18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47688D9-2E5A-4999-BEA2-0F3A22A9D931}"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96A0D1F6-0B7F-4E4D-AAAF-7C96E486FF4D}" type="datetimeFigureOut">
              <a:rPr lang="zh-CN" altLang="en-US" smtClean="0"/>
              <a:pPr/>
              <a:t>2019/3/18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47688D9-2E5A-4999-BEA2-0F3A22A9D931}"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96A0D1F6-0B7F-4E4D-AAAF-7C96E486FF4D}" type="datetimeFigureOut">
              <a:rPr lang="zh-CN" altLang="en-US" smtClean="0"/>
              <a:pPr/>
              <a:t>2019/3/18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47688D9-2E5A-4999-BEA2-0F3A22A9D931}"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96A0D1F6-0B7F-4E4D-AAAF-7C96E486FF4D}" type="datetimeFigureOut">
              <a:rPr lang="zh-CN" altLang="en-US" smtClean="0"/>
              <a:pPr/>
              <a:t>2019/3/18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47688D9-2E5A-4999-BEA2-0F3A22A9D931}"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6A0D1F6-0B7F-4E4D-AAAF-7C96E486FF4D}" type="datetimeFigureOut">
              <a:rPr lang="zh-CN" altLang="en-US" smtClean="0"/>
              <a:pPr/>
              <a:t>2019/3/18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47688D9-2E5A-4999-BEA2-0F3A22A9D931}"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6A0D1F6-0B7F-4E4D-AAAF-7C96E486FF4D}" type="datetimeFigureOut">
              <a:rPr lang="zh-CN" altLang="en-US" smtClean="0"/>
              <a:pPr/>
              <a:t>2019/3/18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47688D9-2E5A-4999-BEA2-0F3A22A9D931}"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6A0D1F6-0B7F-4E4D-AAAF-7C96E486FF4D}" type="datetimeFigureOut">
              <a:rPr lang="zh-CN" altLang="en-US" smtClean="0"/>
              <a:pPr/>
              <a:t>2019/3/18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47688D9-2E5A-4999-BEA2-0F3A22A9D931}"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6A0D1F6-0B7F-4E4D-AAAF-7C96E486FF4D}" type="datetimeFigureOut">
              <a:rPr lang="zh-CN" altLang="en-US" smtClean="0"/>
              <a:pPr/>
              <a:t>2019/3/18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47688D9-2E5A-4999-BEA2-0F3A22A9D931}"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6A0D1F6-0B7F-4E4D-AAAF-7C96E486FF4D}" type="datetimeFigureOut">
              <a:rPr lang="zh-CN" altLang="en-US" smtClean="0"/>
              <a:pPr/>
              <a:t>2019/3/18</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47688D9-2E5A-4999-BEA2-0F3A22A9D931}"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20.png"/></Relationships>
</file>

<file path=ppt/slides/_rels/slide1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915816" y="440513"/>
            <a:ext cx="3456384" cy="369332"/>
          </a:xfrm>
          <a:prstGeom prst="rect">
            <a:avLst/>
          </a:prstGeom>
          <a:noFill/>
        </p:spPr>
        <p:txBody>
          <a:bodyPr wrap="square" rtlCol="0">
            <a:spAutoFit/>
          </a:bodyPr>
          <a:lstStyle/>
          <a:p>
            <a:r>
              <a:rPr lang="zh-CN" altLang="en-US" b="1" dirty="0" smtClean="0">
                <a:solidFill>
                  <a:srgbClr val="FF0000"/>
                </a:solidFill>
                <a:latin typeface="方正姚体" panose="02010601030101010101" pitchFamily="2" charset="-122"/>
                <a:ea typeface="方正姚体" panose="02010601030101010101" pitchFamily="2" charset="-122"/>
              </a:rPr>
              <a:t>深想排课软件</a:t>
            </a:r>
            <a:r>
              <a:rPr lang="en-US" altLang="zh-CN" b="1" dirty="0" smtClean="0">
                <a:solidFill>
                  <a:srgbClr val="FF0000"/>
                </a:solidFill>
                <a:latin typeface="方正姚体" panose="02010601030101010101" pitchFamily="2" charset="-122"/>
                <a:ea typeface="方正姚体" panose="02010601030101010101" pitchFamily="2" charset="-122"/>
              </a:rPr>
              <a:t>PK70</a:t>
            </a:r>
            <a:r>
              <a:rPr lang="zh-CN" altLang="en-US" b="1" dirty="0" smtClean="0">
                <a:solidFill>
                  <a:srgbClr val="FF0000"/>
                </a:solidFill>
                <a:latin typeface="方正姚体" panose="02010601030101010101" pitchFamily="2" charset="-122"/>
                <a:ea typeface="方正姚体" panose="02010601030101010101" pitchFamily="2" charset="-122"/>
              </a:rPr>
              <a:t>操作图解</a:t>
            </a:r>
            <a:endParaRPr lang="en-US" altLang="zh-CN" b="1" dirty="0" smtClean="0">
              <a:solidFill>
                <a:srgbClr val="FF0000"/>
              </a:solidFill>
              <a:latin typeface="方正姚体" panose="02010601030101010101" pitchFamily="2" charset="-122"/>
              <a:ea typeface="方正姚体" panose="02010601030101010101" pitchFamily="2" charset="-122"/>
            </a:endParaRPr>
          </a:p>
        </p:txBody>
      </p:sp>
      <p:sp>
        <p:nvSpPr>
          <p:cNvPr id="5" name="TextBox 4"/>
          <p:cNvSpPr txBox="1"/>
          <p:nvPr/>
        </p:nvSpPr>
        <p:spPr>
          <a:xfrm>
            <a:off x="2230691" y="3000765"/>
            <a:ext cx="5346629" cy="400110"/>
          </a:xfrm>
          <a:prstGeom prst="rect">
            <a:avLst/>
          </a:prstGeom>
          <a:noFill/>
        </p:spPr>
        <p:txBody>
          <a:bodyPr wrap="square" rtlCol="0">
            <a:spAutoFit/>
          </a:bodyPr>
          <a:lstStyle/>
          <a:p>
            <a:r>
              <a:rPr lang="zh-CN" altLang="en-US" sz="2000" b="1" dirty="0" smtClean="0">
                <a:solidFill>
                  <a:srgbClr val="0070C0"/>
                </a:solidFill>
              </a:rPr>
              <a:t>二、输入任教分工和排课条件</a:t>
            </a:r>
            <a:endParaRPr lang="en-US" altLang="zh-CN" sz="2000" b="1" dirty="0" smtClean="0">
              <a:solidFill>
                <a:srgbClr val="0070C0"/>
              </a:solidFill>
            </a:endParaRPr>
          </a:p>
        </p:txBody>
      </p:sp>
      <p:sp>
        <p:nvSpPr>
          <p:cNvPr id="6" name="TextBox 5"/>
          <p:cNvSpPr txBox="1"/>
          <p:nvPr/>
        </p:nvSpPr>
        <p:spPr>
          <a:xfrm>
            <a:off x="2226009" y="2225877"/>
            <a:ext cx="6058191" cy="400110"/>
          </a:xfrm>
          <a:prstGeom prst="rect">
            <a:avLst/>
          </a:prstGeom>
          <a:noFill/>
        </p:spPr>
        <p:txBody>
          <a:bodyPr wrap="square" rtlCol="0">
            <a:spAutoFit/>
          </a:bodyPr>
          <a:lstStyle/>
          <a:p>
            <a:r>
              <a:rPr lang="zh-CN" altLang="en-US" sz="2000" b="1" dirty="0" smtClean="0">
                <a:solidFill>
                  <a:srgbClr val="0070C0"/>
                </a:solidFill>
              </a:rPr>
              <a:t>一、输入年级名、作息参数和教师名</a:t>
            </a:r>
            <a:endParaRPr lang="en-US" altLang="zh-CN" sz="2000" b="1" dirty="0" smtClean="0">
              <a:solidFill>
                <a:srgbClr val="0070C0"/>
              </a:solidFill>
            </a:endParaRPr>
          </a:p>
        </p:txBody>
      </p:sp>
      <p:sp>
        <p:nvSpPr>
          <p:cNvPr id="7" name="TextBox 6"/>
          <p:cNvSpPr txBox="1"/>
          <p:nvPr/>
        </p:nvSpPr>
        <p:spPr>
          <a:xfrm>
            <a:off x="1335401" y="1534192"/>
            <a:ext cx="2565715" cy="400110"/>
          </a:xfrm>
          <a:prstGeom prst="rect">
            <a:avLst/>
          </a:prstGeom>
          <a:noFill/>
        </p:spPr>
        <p:txBody>
          <a:bodyPr wrap="square" rtlCol="0">
            <a:spAutoFit/>
          </a:bodyPr>
          <a:lstStyle/>
          <a:p>
            <a:r>
              <a:rPr lang="zh-CN" altLang="en-US" sz="2000" b="1" dirty="0" smtClean="0">
                <a:solidFill>
                  <a:srgbClr val="0070C0"/>
                </a:solidFill>
              </a:rPr>
              <a:t>步骤：</a:t>
            </a:r>
            <a:endParaRPr lang="en-US" altLang="zh-CN" sz="2000" b="1" dirty="0" smtClean="0">
              <a:solidFill>
                <a:srgbClr val="0070C0"/>
              </a:solidFill>
            </a:endParaRPr>
          </a:p>
        </p:txBody>
      </p:sp>
      <p:sp>
        <p:nvSpPr>
          <p:cNvPr id="8" name="TextBox 7"/>
          <p:cNvSpPr txBox="1"/>
          <p:nvPr/>
        </p:nvSpPr>
        <p:spPr>
          <a:xfrm>
            <a:off x="2261481" y="3715348"/>
            <a:ext cx="5538787" cy="400110"/>
          </a:xfrm>
          <a:prstGeom prst="rect">
            <a:avLst/>
          </a:prstGeom>
          <a:noFill/>
        </p:spPr>
        <p:txBody>
          <a:bodyPr wrap="square" rtlCol="0">
            <a:spAutoFit/>
          </a:bodyPr>
          <a:lstStyle/>
          <a:p>
            <a:r>
              <a:rPr lang="zh-CN" altLang="en-US" sz="2000" b="1" dirty="0" smtClean="0">
                <a:solidFill>
                  <a:srgbClr val="0070C0"/>
                </a:solidFill>
              </a:rPr>
              <a:t>三、排课</a:t>
            </a:r>
            <a:endParaRPr lang="en-US" altLang="zh-CN" sz="2000" b="1" dirty="0" smtClean="0">
              <a:solidFill>
                <a:srgbClr val="0070C0"/>
              </a:solidFill>
            </a:endParaRPr>
          </a:p>
        </p:txBody>
      </p:sp>
      <p:sp>
        <p:nvSpPr>
          <p:cNvPr id="9" name="TextBox 8"/>
          <p:cNvSpPr txBox="1"/>
          <p:nvPr/>
        </p:nvSpPr>
        <p:spPr>
          <a:xfrm>
            <a:off x="2291222" y="4423760"/>
            <a:ext cx="2495092" cy="400110"/>
          </a:xfrm>
          <a:prstGeom prst="rect">
            <a:avLst/>
          </a:prstGeom>
          <a:noFill/>
        </p:spPr>
        <p:txBody>
          <a:bodyPr wrap="square" rtlCol="0">
            <a:spAutoFit/>
          </a:bodyPr>
          <a:lstStyle/>
          <a:p>
            <a:r>
              <a:rPr lang="zh-CN" altLang="en-US" sz="2000" b="1" dirty="0">
                <a:solidFill>
                  <a:srgbClr val="0070C0"/>
                </a:solidFill>
              </a:rPr>
              <a:t>四</a:t>
            </a:r>
            <a:r>
              <a:rPr lang="zh-CN" altLang="en-US" sz="2000" b="1" dirty="0" smtClean="0">
                <a:solidFill>
                  <a:srgbClr val="0070C0"/>
                </a:solidFill>
              </a:rPr>
              <a:t>、打印或导出   </a:t>
            </a:r>
            <a:endParaRPr lang="en-US" altLang="zh-CN" sz="2000" b="1" dirty="0" smtClean="0">
              <a:solidFill>
                <a:srgbClr val="0070C0"/>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285720" y="1357298"/>
            <a:ext cx="8606942" cy="4533907"/>
          </a:xfrm>
          <a:prstGeom prst="rect">
            <a:avLst/>
          </a:prstGeom>
          <a:noFill/>
          <a:ln w="9525">
            <a:noFill/>
            <a:miter lim="800000"/>
            <a:headEnd/>
            <a:tailEnd/>
          </a:ln>
          <a:effectLst/>
        </p:spPr>
      </p:pic>
      <p:sp>
        <p:nvSpPr>
          <p:cNvPr id="3" name="TextBox 2"/>
          <p:cNvSpPr txBox="1"/>
          <p:nvPr/>
        </p:nvSpPr>
        <p:spPr>
          <a:xfrm>
            <a:off x="2928926" y="285728"/>
            <a:ext cx="3786214" cy="369332"/>
          </a:xfrm>
          <a:prstGeom prst="rect">
            <a:avLst/>
          </a:prstGeom>
          <a:noFill/>
        </p:spPr>
        <p:txBody>
          <a:bodyPr wrap="square" rtlCol="0">
            <a:spAutoFit/>
          </a:bodyPr>
          <a:lstStyle/>
          <a:p>
            <a:r>
              <a:rPr lang="zh-CN" altLang="en-US" b="1" dirty="0" smtClean="0">
                <a:solidFill>
                  <a:srgbClr val="00B050"/>
                </a:solidFill>
              </a:rPr>
              <a:t>全校模式下排连堂课</a:t>
            </a:r>
            <a:endParaRPr lang="en-US" altLang="zh-CN" b="1" dirty="0">
              <a:solidFill>
                <a:srgbClr val="00B050"/>
              </a:solidFill>
            </a:endParaRPr>
          </a:p>
        </p:txBody>
      </p:sp>
      <p:sp>
        <p:nvSpPr>
          <p:cNvPr id="4" name="椭圆 3"/>
          <p:cNvSpPr/>
          <p:nvPr/>
        </p:nvSpPr>
        <p:spPr>
          <a:xfrm rot="16200000">
            <a:off x="1714480" y="2143116"/>
            <a:ext cx="285752" cy="57150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rot="16200000">
            <a:off x="4429124" y="2500306"/>
            <a:ext cx="357190" cy="92869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rot="16200000">
            <a:off x="7072330" y="2101551"/>
            <a:ext cx="214314" cy="64294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标注 6"/>
          <p:cNvSpPr/>
          <p:nvPr/>
        </p:nvSpPr>
        <p:spPr>
          <a:xfrm>
            <a:off x="2143108" y="5429240"/>
            <a:ext cx="5143536" cy="1214470"/>
          </a:xfrm>
          <a:prstGeom prst="wedgeRoundRectCallout">
            <a:avLst>
              <a:gd name="adj1" fmla="val 23466"/>
              <a:gd name="adj2" fmla="val -106989"/>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FF0000"/>
                </a:solidFill>
              </a:rPr>
              <a:t>鼠标右击所需要的相邻两节课的节标使其变绿，再选中班级和课程名，最后点按钮</a:t>
            </a:r>
            <a:r>
              <a:rPr lang="en-US" altLang="zh-CN" dirty="0" smtClean="0">
                <a:solidFill>
                  <a:srgbClr val="FF0000"/>
                </a:solidFill>
              </a:rPr>
              <a:t>[</a:t>
            </a:r>
            <a:r>
              <a:rPr lang="zh-CN" altLang="en-US" dirty="0" smtClean="0">
                <a:solidFill>
                  <a:srgbClr val="FF0000"/>
                </a:solidFill>
              </a:rPr>
              <a:t>排连堂课</a:t>
            </a:r>
            <a:r>
              <a:rPr lang="en-US" altLang="zh-CN" dirty="0" smtClean="0">
                <a:solidFill>
                  <a:srgbClr val="FF0000"/>
                </a:solidFill>
              </a:rPr>
              <a:t>]</a:t>
            </a:r>
            <a:endParaRPr lang="zh-CN" altLang="en-US" dirty="0"/>
          </a:p>
        </p:txBody>
      </p:sp>
      <p:cxnSp>
        <p:nvCxnSpPr>
          <p:cNvPr id="8" name="直接箭头连接符 7"/>
          <p:cNvCxnSpPr/>
          <p:nvPr/>
        </p:nvCxnSpPr>
        <p:spPr>
          <a:xfrm rot="5400000">
            <a:off x="2214546" y="1785926"/>
            <a:ext cx="428628" cy="1588"/>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364788" y="0"/>
            <a:ext cx="3929090" cy="369332"/>
          </a:xfrm>
          <a:prstGeom prst="rect">
            <a:avLst/>
          </a:prstGeom>
          <a:noFill/>
        </p:spPr>
        <p:txBody>
          <a:bodyPr wrap="square" rtlCol="0">
            <a:spAutoFit/>
          </a:bodyPr>
          <a:lstStyle/>
          <a:p>
            <a:r>
              <a:rPr lang="zh-CN" altLang="en-US" b="1" dirty="0" smtClean="0">
                <a:solidFill>
                  <a:srgbClr val="00B050"/>
                </a:solidFill>
              </a:rPr>
              <a:t>全校模式下的鼠标点击智能互动排课</a:t>
            </a:r>
            <a:endParaRPr lang="en-US" altLang="zh-CN" b="1" dirty="0">
              <a:solidFill>
                <a:srgbClr val="00B050"/>
              </a:solidFill>
            </a:endParaRPr>
          </a:p>
        </p:txBody>
      </p:sp>
      <p:pic>
        <p:nvPicPr>
          <p:cNvPr id="1026" name="Picture 2"/>
          <p:cNvPicPr>
            <a:picLocks noChangeAspect="1" noChangeArrowheads="1"/>
          </p:cNvPicPr>
          <p:nvPr/>
        </p:nvPicPr>
        <p:blipFill>
          <a:blip r:embed="rId3"/>
          <a:srcRect/>
          <a:stretch>
            <a:fillRect/>
          </a:stretch>
        </p:blipFill>
        <p:spPr bwMode="auto">
          <a:xfrm>
            <a:off x="169445" y="1182386"/>
            <a:ext cx="8974555" cy="2490792"/>
          </a:xfrm>
          <a:prstGeom prst="rect">
            <a:avLst/>
          </a:prstGeom>
          <a:noFill/>
          <a:ln w="9525">
            <a:noFill/>
            <a:miter lim="800000"/>
            <a:headEnd/>
            <a:tailEnd/>
          </a:ln>
          <a:effectLst/>
        </p:spPr>
      </p:pic>
      <p:sp>
        <p:nvSpPr>
          <p:cNvPr id="4" name="TextBox 3"/>
          <p:cNvSpPr txBox="1"/>
          <p:nvPr/>
        </p:nvSpPr>
        <p:spPr>
          <a:xfrm>
            <a:off x="214282" y="329457"/>
            <a:ext cx="8572592" cy="830997"/>
          </a:xfrm>
          <a:prstGeom prst="rect">
            <a:avLst/>
          </a:prstGeom>
          <a:solidFill>
            <a:srgbClr val="FFFF00"/>
          </a:solidFill>
        </p:spPr>
        <p:txBody>
          <a:bodyPr wrap="square" rtlCol="0">
            <a:spAutoFit/>
          </a:bodyPr>
          <a:lstStyle/>
          <a:p>
            <a:r>
              <a:rPr lang="zh-CN" altLang="en-US" sz="1600" dirty="0" smtClean="0">
                <a:solidFill>
                  <a:srgbClr val="FF0000"/>
                </a:solidFill>
              </a:rPr>
              <a:t>全校模式排课窗如下</a:t>
            </a:r>
            <a:r>
              <a:rPr lang="en-US" altLang="zh-CN" sz="1600" dirty="0" smtClean="0">
                <a:solidFill>
                  <a:srgbClr val="FF0000"/>
                </a:solidFill>
              </a:rPr>
              <a:t>:</a:t>
            </a:r>
            <a:r>
              <a:rPr lang="zh-CN" altLang="en-US" sz="1600" dirty="0" smtClean="0">
                <a:solidFill>
                  <a:srgbClr val="FF0000"/>
                </a:solidFill>
              </a:rPr>
              <a:t>分为排课工作区和待排课程堆放区</a:t>
            </a:r>
            <a:r>
              <a:rPr lang="en-US" altLang="zh-CN" sz="1600" dirty="0" smtClean="0">
                <a:solidFill>
                  <a:srgbClr val="FF0000"/>
                </a:solidFill>
              </a:rPr>
              <a:t>.</a:t>
            </a:r>
            <a:r>
              <a:rPr lang="zh-CN" altLang="en-US" sz="1600" dirty="0" smtClean="0">
                <a:solidFill>
                  <a:srgbClr val="FF0000"/>
                </a:solidFill>
              </a:rPr>
              <a:t> 排课工作区每行放置一个班级课表：行首标记班级名，列首标记节次序号；每个单元格对应某班的某节课。点击班级名则红色水平线标示该班成为当前排课班级，同时上部堆放区列示该班开设的所有课程。</a:t>
            </a:r>
            <a:endParaRPr lang="en-US" altLang="zh-CN" sz="1600" dirty="0" smtClean="0">
              <a:solidFill>
                <a:srgbClr val="FF0000"/>
              </a:solidFill>
            </a:endParaRPr>
          </a:p>
        </p:txBody>
      </p:sp>
      <p:sp>
        <p:nvSpPr>
          <p:cNvPr id="5" name="TextBox 4"/>
          <p:cNvSpPr txBox="1"/>
          <p:nvPr/>
        </p:nvSpPr>
        <p:spPr>
          <a:xfrm>
            <a:off x="285720" y="3624256"/>
            <a:ext cx="8858280" cy="830997"/>
          </a:xfrm>
          <a:prstGeom prst="rect">
            <a:avLst/>
          </a:prstGeom>
          <a:solidFill>
            <a:srgbClr val="FFFF00"/>
          </a:solidFill>
        </p:spPr>
        <p:txBody>
          <a:bodyPr wrap="square" rtlCol="0">
            <a:spAutoFit/>
          </a:bodyPr>
          <a:lstStyle/>
          <a:p>
            <a:r>
              <a:rPr lang="zh-CN" altLang="en-US" sz="1600" dirty="0" smtClean="0">
                <a:solidFill>
                  <a:srgbClr val="FF0000"/>
                </a:solidFill>
              </a:rPr>
              <a:t>课程堆放区各门课程的描述含义为 ： 待排节数</a:t>
            </a:r>
            <a:r>
              <a:rPr lang="en-US" altLang="zh-CN" sz="1600" dirty="0" smtClean="0">
                <a:solidFill>
                  <a:srgbClr val="FF0000"/>
                </a:solidFill>
              </a:rPr>
              <a:t>/</a:t>
            </a:r>
            <a:r>
              <a:rPr lang="zh-CN" altLang="en-US" sz="1600" dirty="0" smtClean="0">
                <a:solidFill>
                  <a:srgbClr val="FF0000"/>
                </a:solidFill>
              </a:rPr>
              <a:t>课程名</a:t>
            </a:r>
            <a:r>
              <a:rPr lang="en-US" altLang="zh-CN" sz="1600" dirty="0" smtClean="0">
                <a:solidFill>
                  <a:srgbClr val="FF0000"/>
                </a:solidFill>
              </a:rPr>
              <a:t>/</a:t>
            </a:r>
            <a:r>
              <a:rPr lang="zh-CN" altLang="en-US" sz="1600" dirty="0" smtClean="0">
                <a:solidFill>
                  <a:srgbClr val="FF0000"/>
                </a:solidFill>
              </a:rPr>
              <a:t>总节数</a:t>
            </a:r>
            <a:r>
              <a:rPr lang="en-US" altLang="zh-CN" sz="1600" dirty="0" smtClean="0">
                <a:solidFill>
                  <a:srgbClr val="FF0000"/>
                </a:solidFill>
              </a:rPr>
              <a:t>/</a:t>
            </a:r>
            <a:r>
              <a:rPr lang="zh-CN" altLang="en-US" sz="1600" dirty="0" smtClean="0">
                <a:solidFill>
                  <a:srgbClr val="FF0000"/>
                </a:solidFill>
              </a:rPr>
              <a:t>任课教师名。点击某门课（堆放区）或某节课（排课工作区）则相关该课程全部变绿；同时在工作区用淡红色标示该课任教老师的跨班或跨科任教课程、用深红色标示和本课程或该任教老师相关联的排课条件限制排课区域。</a:t>
            </a:r>
            <a:endParaRPr lang="en-US" altLang="zh-CN" sz="1600" dirty="0" smtClean="0">
              <a:solidFill>
                <a:srgbClr val="FF0000"/>
              </a:solidFill>
            </a:endParaRPr>
          </a:p>
        </p:txBody>
      </p:sp>
      <p:sp>
        <p:nvSpPr>
          <p:cNvPr id="9" name="左中括号 8"/>
          <p:cNvSpPr/>
          <p:nvPr/>
        </p:nvSpPr>
        <p:spPr>
          <a:xfrm>
            <a:off x="69274" y="1500174"/>
            <a:ext cx="287883" cy="2286016"/>
          </a:xfrm>
          <a:prstGeom prst="leftBracket">
            <a:avLst/>
          </a:prstGeom>
          <a:ln w="19050">
            <a:solidFill>
              <a:srgbClr val="FF0000"/>
            </a:solidFill>
            <a:prstDash val="lgDashDot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TextBox 9"/>
          <p:cNvSpPr txBox="1"/>
          <p:nvPr/>
        </p:nvSpPr>
        <p:spPr>
          <a:xfrm>
            <a:off x="285720" y="4500570"/>
            <a:ext cx="8858280" cy="830997"/>
          </a:xfrm>
          <a:prstGeom prst="rect">
            <a:avLst/>
          </a:prstGeom>
          <a:solidFill>
            <a:srgbClr val="FFFF00"/>
          </a:solidFill>
        </p:spPr>
        <p:txBody>
          <a:bodyPr wrap="square" rtlCol="0">
            <a:spAutoFit/>
          </a:bodyPr>
          <a:lstStyle/>
          <a:p>
            <a:r>
              <a:rPr lang="zh-CN" altLang="en-US" sz="1600" dirty="0" smtClean="0">
                <a:solidFill>
                  <a:srgbClr val="FF0000"/>
                </a:solidFill>
              </a:rPr>
              <a:t>本例中所选当前排课班级为高二</a:t>
            </a:r>
            <a:r>
              <a:rPr lang="en-US" altLang="zh-CN" sz="1600" dirty="0" smtClean="0">
                <a:solidFill>
                  <a:srgbClr val="FF0000"/>
                </a:solidFill>
              </a:rPr>
              <a:t>1</a:t>
            </a:r>
            <a:r>
              <a:rPr lang="zh-CN" altLang="en-US" sz="1600" dirty="0" smtClean="0">
                <a:solidFill>
                  <a:srgbClr val="FF0000"/>
                </a:solidFill>
              </a:rPr>
              <a:t> 、点选课程为语文（绿色所示）， 钱宝华任教总节数</a:t>
            </a:r>
            <a:r>
              <a:rPr lang="en-US" altLang="zh-CN" sz="1600" dirty="0" smtClean="0">
                <a:solidFill>
                  <a:srgbClr val="FF0000"/>
                </a:solidFill>
              </a:rPr>
              <a:t>5</a:t>
            </a:r>
            <a:r>
              <a:rPr lang="zh-CN" altLang="en-US" sz="1600" dirty="0" smtClean="0">
                <a:solidFill>
                  <a:srgbClr val="FF0000"/>
                </a:solidFill>
              </a:rPr>
              <a:t>，已排</a:t>
            </a:r>
            <a:r>
              <a:rPr lang="en-US" altLang="zh-CN" sz="1600" dirty="0" smtClean="0">
                <a:solidFill>
                  <a:srgbClr val="FF0000"/>
                </a:solidFill>
              </a:rPr>
              <a:t>3</a:t>
            </a:r>
            <a:r>
              <a:rPr lang="zh-CN" altLang="en-US" sz="1600" dirty="0" smtClean="0">
                <a:solidFill>
                  <a:srgbClr val="FF0000"/>
                </a:solidFill>
              </a:rPr>
              <a:t>节，待排</a:t>
            </a:r>
            <a:r>
              <a:rPr lang="en-US" altLang="zh-CN" sz="1600" dirty="0" smtClean="0">
                <a:solidFill>
                  <a:srgbClr val="FF0000"/>
                </a:solidFill>
              </a:rPr>
              <a:t>2</a:t>
            </a:r>
            <a:r>
              <a:rPr lang="zh-CN" altLang="en-US" sz="1600" dirty="0" smtClean="0">
                <a:solidFill>
                  <a:srgbClr val="FF0000"/>
                </a:solidFill>
              </a:rPr>
              <a:t>节；钱宝华在周一</a:t>
            </a:r>
            <a:r>
              <a:rPr lang="en-US" altLang="zh-CN" sz="1600" dirty="0" smtClean="0">
                <a:solidFill>
                  <a:srgbClr val="FF0000"/>
                </a:solidFill>
              </a:rPr>
              <a:t>3</a:t>
            </a:r>
            <a:r>
              <a:rPr lang="zh-CN" altLang="en-US" sz="1600" dirty="0" smtClean="0">
                <a:solidFill>
                  <a:srgbClr val="FF0000"/>
                </a:solidFill>
              </a:rPr>
              <a:t>  周二</a:t>
            </a:r>
            <a:r>
              <a:rPr lang="en-US" altLang="zh-CN" sz="1600" dirty="0" smtClean="0">
                <a:solidFill>
                  <a:srgbClr val="FF0000"/>
                </a:solidFill>
              </a:rPr>
              <a:t>5</a:t>
            </a:r>
            <a:r>
              <a:rPr lang="zh-CN" altLang="en-US" sz="1600" dirty="0" smtClean="0">
                <a:solidFill>
                  <a:srgbClr val="FF0000"/>
                </a:solidFill>
              </a:rPr>
              <a:t> 等节次上跨班到高二</a:t>
            </a:r>
            <a:r>
              <a:rPr lang="en-US" altLang="zh-CN" sz="1600" dirty="0" smtClean="0">
                <a:solidFill>
                  <a:srgbClr val="FF0000"/>
                </a:solidFill>
              </a:rPr>
              <a:t>3</a:t>
            </a:r>
            <a:r>
              <a:rPr lang="zh-CN" altLang="en-US" sz="1600" dirty="0" smtClean="0">
                <a:solidFill>
                  <a:srgbClr val="FF0000"/>
                </a:solidFill>
              </a:rPr>
              <a:t>班任教语文课</a:t>
            </a:r>
            <a:r>
              <a:rPr lang="en-US" altLang="zh-CN" sz="1600" dirty="0" smtClean="0">
                <a:solidFill>
                  <a:srgbClr val="FF0000"/>
                </a:solidFill>
              </a:rPr>
              <a:t>5</a:t>
            </a:r>
            <a:r>
              <a:rPr lang="zh-CN" altLang="en-US" sz="1600" dirty="0" smtClean="0">
                <a:solidFill>
                  <a:srgbClr val="FF0000"/>
                </a:solidFill>
              </a:rPr>
              <a:t>节（</a:t>
            </a:r>
            <a:r>
              <a:rPr lang="en-US" altLang="zh-CN" sz="1600" dirty="0" smtClean="0">
                <a:solidFill>
                  <a:srgbClr val="FF0000"/>
                </a:solidFill>
              </a:rPr>
              <a:t>5</a:t>
            </a:r>
            <a:r>
              <a:rPr lang="zh-CN" altLang="en-US" sz="1600" dirty="0" smtClean="0">
                <a:solidFill>
                  <a:srgbClr val="FF0000"/>
                </a:solidFill>
              </a:rPr>
              <a:t>对淡红色单元格） 另外 排课条件还限制该语文课不能排在周四下午（</a:t>
            </a:r>
            <a:r>
              <a:rPr lang="en-US" altLang="zh-CN" sz="1600" dirty="0" smtClean="0">
                <a:solidFill>
                  <a:srgbClr val="FF0000"/>
                </a:solidFill>
              </a:rPr>
              <a:t>4</a:t>
            </a:r>
            <a:r>
              <a:rPr lang="zh-CN" altLang="en-US" sz="1600" dirty="0" smtClean="0">
                <a:solidFill>
                  <a:srgbClr val="FF0000"/>
                </a:solidFill>
              </a:rPr>
              <a:t>节深红色 ）可能是语文教研活动。</a:t>
            </a:r>
            <a:endParaRPr lang="en-US" altLang="zh-CN" sz="1600" dirty="0" smtClean="0">
              <a:solidFill>
                <a:srgbClr val="FF0000"/>
              </a:solidFill>
            </a:endParaRPr>
          </a:p>
        </p:txBody>
      </p:sp>
      <p:sp>
        <p:nvSpPr>
          <p:cNvPr id="11" name="圆角矩形标注 10"/>
          <p:cNvSpPr/>
          <p:nvPr/>
        </p:nvSpPr>
        <p:spPr>
          <a:xfrm>
            <a:off x="357158" y="5643578"/>
            <a:ext cx="8429684" cy="785842"/>
          </a:xfrm>
          <a:prstGeom prst="wedgeRoundRectCallout">
            <a:avLst>
              <a:gd name="adj1" fmla="val -47734"/>
              <a:gd name="adj2" fmla="val -11299"/>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bg1"/>
                </a:solidFill>
              </a:rPr>
              <a:t>鼠标点击智能互动排课</a:t>
            </a:r>
            <a:r>
              <a:rPr lang="zh-CN" altLang="en-US" dirty="0" smtClean="0"/>
              <a:t>方法：右击水平红线上的绿色课程名，则该节课从工作区课表上移去。右击水平红线上的空白单元格则安排</a:t>
            </a:r>
            <a:r>
              <a:rPr lang="en-US" altLang="zh-CN" dirty="0" smtClean="0"/>
              <a:t>1</a:t>
            </a:r>
            <a:r>
              <a:rPr lang="zh-CN" altLang="en-US" dirty="0" smtClean="0"/>
              <a:t>节绿色待排课程到此节次上。</a:t>
            </a:r>
            <a:endParaRPr lang="zh-CN" altLang="en-US" dirty="0"/>
          </a:p>
        </p:txBody>
      </p:sp>
      <p:cxnSp>
        <p:nvCxnSpPr>
          <p:cNvPr id="14" name="直接连接符 13"/>
          <p:cNvCxnSpPr/>
          <p:nvPr/>
        </p:nvCxnSpPr>
        <p:spPr>
          <a:xfrm>
            <a:off x="500034" y="3571876"/>
            <a:ext cx="3143272" cy="1588"/>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pic>
        <p:nvPicPr>
          <p:cNvPr id="1028" name="Picture 4" descr="C:\Users\Administrator\AppData\Roaming\Tencent\Users\342067286\QQ\WinTemp\RichOle\2BR%WO19V75``(_K9}K4~HC.png"/>
          <p:cNvPicPr>
            <a:picLocks noChangeAspect="1" noChangeArrowheads="1"/>
          </p:cNvPicPr>
          <p:nvPr/>
        </p:nvPicPr>
        <p:blipFill>
          <a:blip r:embed="rId4"/>
          <a:srcRect/>
          <a:stretch>
            <a:fillRect/>
          </a:stretch>
        </p:blipFill>
        <p:spPr bwMode="auto">
          <a:xfrm>
            <a:off x="3643305" y="3416993"/>
            <a:ext cx="1785759" cy="297759"/>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descr="C:\Users\Administrator\AppData\Roaming\Tencent\Users\342067286\QQ\WinTemp\RichOle\N4I@7P(G`%FX1W{3T3)LMF2.png"/>
          <p:cNvPicPr>
            <a:picLocks noChangeAspect="1" noChangeArrowheads="1"/>
          </p:cNvPicPr>
          <p:nvPr/>
        </p:nvPicPr>
        <p:blipFill>
          <a:blip r:embed="rId3"/>
          <a:srcRect/>
          <a:stretch>
            <a:fillRect/>
          </a:stretch>
        </p:blipFill>
        <p:spPr bwMode="auto">
          <a:xfrm>
            <a:off x="196952" y="428604"/>
            <a:ext cx="8686812" cy="5877216"/>
          </a:xfrm>
          <a:prstGeom prst="rect">
            <a:avLst/>
          </a:prstGeom>
          <a:noFill/>
        </p:spPr>
      </p:pic>
      <p:sp>
        <p:nvSpPr>
          <p:cNvPr id="2" name="TextBox 1"/>
          <p:cNvSpPr txBox="1"/>
          <p:nvPr/>
        </p:nvSpPr>
        <p:spPr>
          <a:xfrm>
            <a:off x="2364788" y="0"/>
            <a:ext cx="3929090" cy="369332"/>
          </a:xfrm>
          <a:prstGeom prst="rect">
            <a:avLst/>
          </a:prstGeom>
          <a:noFill/>
        </p:spPr>
        <p:txBody>
          <a:bodyPr wrap="square" rtlCol="0">
            <a:spAutoFit/>
          </a:bodyPr>
          <a:lstStyle/>
          <a:p>
            <a:r>
              <a:rPr lang="zh-CN" altLang="en-US" b="1" dirty="0" smtClean="0">
                <a:solidFill>
                  <a:srgbClr val="00B050"/>
                </a:solidFill>
              </a:rPr>
              <a:t>班级模式下的鼠标点击智能互动排课</a:t>
            </a:r>
            <a:endParaRPr lang="en-US" altLang="zh-CN" b="1" dirty="0">
              <a:solidFill>
                <a:srgbClr val="00B050"/>
              </a:solidFill>
            </a:endParaRPr>
          </a:p>
        </p:txBody>
      </p:sp>
      <p:sp>
        <p:nvSpPr>
          <p:cNvPr id="13" name="双括号 12"/>
          <p:cNvSpPr/>
          <p:nvPr/>
        </p:nvSpPr>
        <p:spPr>
          <a:xfrm>
            <a:off x="3571868" y="928670"/>
            <a:ext cx="2428892" cy="285752"/>
          </a:xfrm>
          <a:prstGeom prst="bracketPair">
            <a:avLst/>
          </a:prstGeom>
          <a:noFill/>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r>
              <a:rPr lang="zh-CN" altLang="en-US" sz="1200" dirty="0" smtClean="0">
                <a:solidFill>
                  <a:srgbClr val="C00000"/>
                </a:solidFill>
              </a:rPr>
              <a:t>全校班级列表点选其一  高亮显示为当前排课班级</a:t>
            </a:r>
            <a:endParaRPr lang="zh-CN" altLang="en-US" sz="1200" dirty="0">
              <a:solidFill>
                <a:srgbClr val="C00000"/>
              </a:solidFill>
            </a:endParaRPr>
          </a:p>
        </p:txBody>
      </p:sp>
      <p:sp>
        <p:nvSpPr>
          <p:cNvPr id="15" name="双括号 14"/>
          <p:cNvSpPr/>
          <p:nvPr/>
        </p:nvSpPr>
        <p:spPr>
          <a:xfrm>
            <a:off x="6611022" y="1866888"/>
            <a:ext cx="1562112" cy="857256"/>
          </a:xfrm>
          <a:prstGeom prst="bracketPair">
            <a:avLst/>
          </a:prstGeom>
          <a:noFill/>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r>
              <a:rPr lang="zh-CN" altLang="en-US" b="1" i="1" dirty="0" smtClean="0">
                <a:solidFill>
                  <a:srgbClr val="C00000"/>
                </a:solidFill>
              </a:rPr>
              <a:t>全校班级课表显示区供参考</a:t>
            </a:r>
            <a:endParaRPr lang="zh-CN" altLang="en-US" b="1" i="1" dirty="0">
              <a:solidFill>
                <a:srgbClr val="C00000"/>
              </a:solidFill>
            </a:endParaRPr>
          </a:p>
        </p:txBody>
      </p:sp>
      <p:cxnSp>
        <p:nvCxnSpPr>
          <p:cNvPr id="17" name="直接箭头连接符 16"/>
          <p:cNvCxnSpPr>
            <a:stCxn id="13" idx="1"/>
          </p:cNvCxnSpPr>
          <p:nvPr/>
        </p:nvCxnSpPr>
        <p:spPr>
          <a:xfrm rot="10800000">
            <a:off x="3357554" y="1071546"/>
            <a:ext cx="214314" cy="1588"/>
          </a:xfrm>
          <a:prstGeom prst="straightConnector1">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12" name="双括号 11"/>
          <p:cNvSpPr/>
          <p:nvPr/>
        </p:nvSpPr>
        <p:spPr>
          <a:xfrm>
            <a:off x="3643306" y="2571744"/>
            <a:ext cx="1428760" cy="857256"/>
          </a:xfrm>
          <a:prstGeom prst="bracketPair">
            <a:avLst/>
          </a:prstGeom>
          <a:noFill/>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r>
              <a:rPr lang="zh-CN" altLang="en-US" b="1" smtClean="0">
                <a:solidFill>
                  <a:srgbClr val="C00000"/>
                </a:solidFill>
              </a:rPr>
              <a:t>当前班课表编排区</a:t>
            </a:r>
            <a:endParaRPr lang="zh-CN" altLang="en-US" b="1" dirty="0">
              <a:solidFill>
                <a:srgbClr val="C00000"/>
              </a:solidFill>
            </a:endParaRPr>
          </a:p>
        </p:txBody>
      </p:sp>
      <p:sp>
        <p:nvSpPr>
          <p:cNvPr id="16" name="双括号 15"/>
          <p:cNvSpPr/>
          <p:nvPr/>
        </p:nvSpPr>
        <p:spPr>
          <a:xfrm>
            <a:off x="405318" y="2091084"/>
            <a:ext cx="1428760" cy="857256"/>
          </a:xfrm>
          <a:prstGeom prst="bracketPair">
            <a:avLst/>
          </a:prstGeom>
          <a:noFill/>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r>
              <a:rPr lang="zh-CN" altLang="en-US" b="1" dirty="0" smtClean="0">
                <a:solidFill>
                  <a:srgbClr val="C00000"/>
                </a:solidFill>
              </a:rPr>
              <a:t>当前班待排课程堆放区各待排课描述含义同前</a:t>
            </a:r>
            <a:endParaRPr lang="zh-CN" altLang="en-US" b="1" dirty="0">
              <a:solidFill>
                <a:srgbClr val="C00000"/>
              </a:solidFill>
            </a:endParaRPr>
          </a:p>
        </p:txBody>
      </p:sp>
      <p:sp>
        <p:nvSpPr>
          <p:cNvPr id="18" name="双括号 17"/>
          <p:cNvSpPr/>
          <p:nvPr/>
        </p:nvSpPr>
        <p:spPr>
          <a:xfrm>
            <a:off x="6664946" y="3482360"/>
            <a:ext cx="1285884" cy="857256"/>
          </a:xfrm>
          <a:prstGeom prst="bracketPair">
            <a:avLst/>
          </a:prstGeom>
          <a:noFill/>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r>
              <a:rPr lang="zh-CN" altLang="en-US" b="1" i="1" dirty="0" smtClean="0">
                <a:solidFill>
                  <a:srgbClr val="C00000"/>
                </a:solidFill>
              </a:rPr>
              <a:t>全校教师名列表</a:t>
            </a:r>
            <a:endParaRPr lang="zh-CN" altLang="en-US" b="1" i="1" dirty="0">
              <a:solidFill>
                <a:srgbClr val="C00000"/>
              </a:solidFill>
            </a:endParaRPr>
          </a:p>
        </p:txBody>
      </p:sp>
      <p:sp>
        <p:nvSpPr>
          <p:cNvPr id="19" name="双括号 18"/>
          <p:cNvSpPr/>
          <p:nvPr/>
        </p:nvSpPr>
        <p:spPr>
          <a:xfrm>
            <a:off x="3929058" y="4453052"/>
            <a:ext cx="1236308" cy="857256"/>
          </a:xfrm>
          <a:prstGeom prst="bracketPair">
            <a:avLst/>
          </a:prstGeom>
          <a:noFill/>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r>
              <a:rPr lang="zh-CN" altLang="en-US" b="1" i="1" dirty="0" smtClean="0">
                <a:solidFill>
                  <a:srgbClr val="C00000"/>
                </a:solidFill>
              </a:rPr>
              <a:t>关联教师课表</a:t>
            </a:r>
            <a:endParaRPr lang="zh-CN" altLang="en-US" b="1" i="1" dirty="0">
              <a:solidFill>
                <a:srgbClr val="C00000"/>
              </a:solidFill>
            </a:endParaRPr>
          </a:p>
        </p:txBody>
      </p:sp>
      <p:sp>
        <p:nvSpPr>
          <p:cNvPr id="21" name="双括号 20"/>
          <p:cNvSpPr/>
          <p:nvPr/>
        </p:nvSpPr>
        <p:spPr>
          <a:xfrm>
            <a:off x="5715008" y="5214950"/>
            <a:ext cx="1714512" cy="857256"/>
          </a:xfrm>
          <a:prstGeom prst="bracketPair">
            <a:avLst/>
          </a:prstGeom>
          <a:noFill/>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r>
              <a:rPr lang="zh-CN" altLang="en-US" b="1" i="1" dirty="0" smtClean="0">
                <a:solidFill>
                  <a:srgbClr val="C00000"/>
                </a:solidFill>
              </a:rPr>
              <a:t>任点某教师名则可显示其课表及统计</a:t>
            </a:r>
            <a:endParaRPr lang="zh-CN" altLang="en-US" b="1" i="1" dirty="0">
              <a:solidFill>
                <a:srgbClr val="C00000"/>
              </a:solidFill>
            </a:endParaRPr>
          </a:p>
        </p:txBody>
      </p:sp>
      <p:cxnSp>
        <p:nvCxnSpPr>
          <p:cNvPr id="22" name="直接箭头连接符 21"/>
          <p:cNvCxnSpPr/>
          <p:nvPr/>
        </p:nvCxnSpPr>
        <p:spPr>
          <a:xfrm rot="10800000">
            <a:off x="5286380" y="5643578"/>
            <a:ext cx="428628" cy="1588"/>
          </a:xfrm>
          <a:prstGeom prst="straightConnector1">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24" name="矩形 23"/>
          <p:cNvSpPr/>
          <p:nvPr/>
        </p:nvSpPr>
        <p:spPr>
          <a:xfrm>
            <a:off x="357159" y="4643446"/>
            <a:ext cx="1857388" cy="1569660"/>
          </a:xfrm>
          <a:prstGeom prst="rect">
            <a:avLst/>
          </a:prstGeom>
          <a:solidFill>
            <a:srgbClr val="FFFF00"/>
          </a:solidFill>
        </p:spPr>
        <p:txBody>
          <a:bodyPr wrap="square">
            <a:spAutoFit/>
          </a:bodyPr>
          <a:lstStyle/>
          <a:p>
            <a:r>
              <a:rPr lang="zh-CN" altLang="en-US" sz="1200" dirty="0" smtClean="0">
                <a:solidFill>
                  <a:srgbClr val="00B050"/>
                </a:solidFill>
              </a:rPr>
              <a:t>在堆放区或编排区点击拟排课程则均变绿同时显示任教老师的</a:t>
            </a:r>
            <a:r>
              <a:rPr lang="zh-CN" altLang="en-US" sz="1200" dirty="0" smtClean="0"/>
              <a:t>完整课表</a:t>
            </a:r>
            <a:r>
              <a:rPr lang="en-US" altLang="zh-CN" sz="1200" dirty="0" smtClean="0">
                <a:solidFill>
                  <a:srgbClr val="00B050"/>
                </a:solidFill>
              </a:rPr>
              <a:t>,</a:t>
            </a:r>
            <a:r>
              <a:rPr lang="zh-CN" altLang="en-US" sz="1200" dirty="0" smtClean="0">
                <a:solidFill>
                  <a:srgbClr val="00B050"/>
                </a:solidFill>
              </a:rPr>
              <a:t>对应于本班的课节也变绿</a:t>
            </a:r>
            <a:r>
              <a:rPr lang="en-US" altLang="zh-CN" sz="1200" dirty="0" smtClean="0">
                <a:solidFill>
                  <a:srgbClr val="00B050"/>
                </a:solidFill>
              </a:rPr>
              <a:t>.</a:t>
            </a:r>
            <a:r>
              <a:rPr lang="zh-CN" altLang="en-US" sz="1200" dirty="0" smtClean="0">
                <a:solidFill>
                  <a:srgbClr val="00B050"/>
                </a:solidFill>
              </a:rPr>
              <a:t> 本例当前班当前课为高二</a:t>
            </a:r>
            <a:r>
              <a:rPr lang="en-US" altLang="zh-CN" sz="1200" dirty="0" smtClean="0">
                <a:solidFill>
                  <a:srgbClr val="00B050"/>
                </a:solidFill>
              </a:rPr>
              <a:t>3</a:t>
            </a:r>
            <a:r>
              <a:rPr lang="zh-CN" altLang="en-US" sz="1200" dirty="0" smtClean="0">
                <a:solidFill>
                  <a:srgbClr val="00B050"/>
                </a:solidFill>
              </a:rPr>
              <a:t>班的数学课共</a:t>
            </a:r>
            <a:r>
              <a:rPr lang="en-US" altLang="zh-CN" sz="1200" dirty="0" smtClean="0">
                <a:solidFill>
                  <a:srgbClr val="00B050"/>
                </a:solidFill>
              </a:rPr>
              <a:t>5</a:t>
            </a:r>
            <a:r>
              <a:rPr lang="zh-CN" altLang="en-US" sz="1200" dirty="0" smtClean="0">
                <a:solidFill>
                  <a:srgbClr val="00B050"/>
                </a:solidFill>
              </a:rPr>
              <a:t>节由何良峰任教</a:t>
            </a:r>
            <a:r>
              <a:rPr lang="en-US" altLang="zh-CN" sz="1200" dirty="0" smtClean="0">
                <a:solidFill>
                  <a:srgbClr val="00B050"/>
                </a:solidFill>
              </a:rPr>
              <a:t>,</a:t>
            </a:r>
            <a:r>
              <a:rPr lang="zh-CN" altLang="en-US" sz="1200" dirty="0" smtClean="0">
                <a:solidFill>
                  <a:srgbClr val="00B050"/>
                </a:solidFill>
              </a:rPr>
              <a:t>已排</a:t>
            </a:r>
            <a:r>
              <a:rPr lang="en-US" altLang="zh-CN" sz="1200" dirty="0" smtClean="0">
                <a:solidFill>
                  <a:srgbClr val="00B050"/>
                </a:solidFill>
              </a:rPr>
              <a:t>2</a:t>
            </a:r>
            <a:r>
              <a:rPr lang="zh-CN" altLang="en-US" sz="1200" dirty="0" smtClean="0">
                <a:solidFill>
                  <a:srgbClr val="00B050"/>
                </a:solidFill>
              </a:rPr>
              <a:t>节待排</a:t>
            </a:r>
            <a:r>
              <a:rPr lang="en-US" altLang="zh-CN" sz="1200" dirty="0" smtClean="0">
                <a:solidFill>
                  <a:srgbClr val="00B050"/>
                </a:solidFill>
              </a:rPr>
              <a:t>3</a:t>
            </a:r>
            <a:r>
              <a:rPr lang="zh-CN" altLang="en-US" sz="1200" dirty="0" smtClean="0">
                <a:solidFill>
                  <a:srgbClr val="00B050"/>
                </a:solidFill>
              </a:rPr>
              <a:t>节</a:t>
            </a:r>
            <a:r>
              <a:rPr lang="en-US" altLang="zh-CN" sz="1200" dirty="0" smtClean="0">
                <a:solidFill>
                  <a:srgbClr val="00B050"/>
                </a:solidFill>
              </a:rPr>
              <a:t>.</a:t>
            </a:r>
            <a:endParaRPr lang="zh-CN" altLang="en-US" sz="1200" dirty="0">
              <a:solidFill>
                <a:srgbClr val="00B050"/>
              </a:solidFill>
            </a:endParaRPr>
          </a:p>
        </p:txBody>
      </p:sp>
      <p:cxnSp>
        <p:nvCxnSpPr>
          <p:cNvPr id="26" name="直接连接符 25"/>
          <p:cNvCxnSpPr/>
          <p:nvPr/>
        </p:nvCxnSpPr>
        <p:spPr>
          <a:xfrm rot="16200000" flipH="1">
            <a:off x="1785918" y="1714488"/>
            <a:ext cx="1214446" cy="1214446"/>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rot="5400000" flipH="1" flipV="1">
            <a:off x="3250397" y="2536025"/>
            <a:ext cx="500066" cy="142876"/>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rot="5400000" flipH="1" flipV="1">
            <a:off x="3393273" y="4607727"/>
            <a:ext cx="357190" cy="142876"/>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rot="16200000" flipH="1">
            <a:off x="580996" y="3224210"/>
            <a:ext cx="2776558" cy="61914"/>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2186410" y="4915130"/>
            <a:ext cx="714380" cy="1588"/>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descr="C:\Users\Administrator\AppData\Roaming\Tencent\Users\342067286\QQ\WinTemp\RichOle\N4I@7P(G`%FX1W{3T3)LMF2.png"/>
          <p:cNvPicPr>
            <a:picLocks noChangeAspect="1" noChangeArrowheads="1"/>
          </p:cNvPicPr>
          <p:nvPr/>
        </p:nvPicPr>
        <p:blipFill>
          <a:blip r:embed="rId3"/>
          <a:srcRect/>
          <a:stretch>
            <a:fillRect/>
          </a:stretch>
        </p:blipFill>
        <p:spPr bwMode="auto">
          <a:xfrm>
            <a:off x="196952" y="428604"/>
            <a:ext cx="8686812" cy="5877216"/>
          </a:xfrm>
          <a:prstGeom prst="rect">
            <a:avLst/>
          </a:prstGeom>
          <a:noFill/>
        </p:spPr>
      </p:pic>
      <p:sp>
        <p:nvSpPr>
          <p:cNvPr id="2" name="TextBox 1"/>
          <p:cNvSpPr txBox="1"/>
          <p:nvPr/>
        </p:nvSpPr>
        <p:spPr>
          <a:xfrm>
            <a:off x="2364788" y="0"/>
            <a:ext cx="3929090" cy="369332"/>
          </a:xfrm>
          <a:prstGeom prst="rect">
            <a:avLst/>
          </a:prstGeom>
          <a:noFill/>
        </p:spPr>
        <p:txBody>
          <a:bodyPr wrap="square" rtlCol="0">
            <a:spAutoFit/>
          </a:bodyPr>
          <a:lstStyle/>
          <a:p>
            <a:r>
              <a:rPr lang="zh-CN" altLang="en-US" b="1" dirty="0" smtClean="0">
                <a:solidFill>
                  <a:srgbClr val="00B050"/>
                </a:solidFill>
              </a:rPr>
              <a:t>班级模式下的鼠标点击智能互动排课</a:t>
            </a:r>
            <a:endParaRPr lang="en-US" altLang="zh-CN" b="1" dirty="0">
              <a:solidFill>
                <a:srgbClr val="00B050"/>
              </a:solidFill>
            </a:endParaRPr>
          </a:p>
        </p:txBody>
      </p:sp>
      <p:sp>
        <p:nvSpPr>
          <p:cNvPr id="13" name="双括号 12"/>
          <p:cNvSpPr/>
          <p:nvPr/>
        </p:nvSpPr>
        <p:spPr>
          <a:xfrm>
            <a:off x="3571868" y="928670"/>
            <a:ext cx="2428892" cy="285752"/>
          </a:xfrm>
          <a:prstGeom prst="bracketPair">
            <a:avLst/>
          </a:prstGeom>
          <a:noFill/>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r>
              <a:rPr lang="zh-CN" altLang="en-US" sz="1200" dirty="0" smtClean="0">
                <a:solidFill>
                  <a:srgbClr val="C00000"/>
                </a:solidFill>
              </a:rPr>
              <a:t>全校班级列表点选其一  高亮显示为当前排课班级</a:t>
            </a:r>
            <a:endParaRPr lang="zh-CN" altLang="en-US" sz="1200" dirty="0">
              <a:solidFill>
                <a:srgbClr val="C00000"/>
              </a:solidFill>
            </a:endParaRPr>
          </a:p>
        </p:txBody>
      </p:sp>
      <p:cxnSp>
        <p:nvCxnSpPr>
          <p:cNvPr id="17" name="直接箭头连接符 16"/>
          <p:cNvCxnSpPr>
            <a:stCxn id="13" idx="1"/>
          </p:cNvCxnSpPr>
          <p:nvPr/>
        </p:nvCxnSpPr>
        <p:spPr>
          <a:xfrm rot="10800000">
            <a:off x="3357554" y="1071546"/>
            <a:ext cx="214314" cy="1588"/>
          </a:xfrm>
          <a:prstGeom prst="straightConnector1">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24" name="矩形 23"/>
          <p:cNvSpPr/>
          <p:nvPr/>
        </p:nvSpPr>
        <p:spPr>
          <a:xfrm>
            <a:off x="5214942" y="4429132"/>
            <a:ext cx="2500330" cy="1569660"/>
          </a:xfrm>
          <a:prstGeom prst="rect">
            <a:avLst/>
          </a:prstGeom>
          <a:solidFill>
            <a:srgbClr val="FFFF00"/>
          </a:solidFill>
        </p:spPr>
        <p:txBody>
          <a:bodyPr wrap="square">
            <a:spAutoFit/>
          </a:bodyPr>
          <a:lstStyle/>
          <a:p>
            <a:r>
              <a:rPr lang="zh-CN" altLang="en-US" sz="1200" dirty="0" smtClean="0">
                <a:solidFill>
                  <a:schemeClr val="accent6"/>
                </a:solidFill>
              </a:rPr>
              <a:t>点击当前课程</a:t>
            </a:r>
            <a:r>
              <a:rPr lang="en-US" altLang="zh-CN" sz="1200" dirty="0" smtClean="0">
                <a:solidFill>
                  <a:schemeClr val="accent6"/>
                </a:solidFill>
              </a:rPr>
              <a:t>(</a:t>
            </a:r>
            <a:r>
              <a:rPr lang="zh-CN" altLang="en-US" sz="1200" dirty="0" smtClean="0">
                <a:solidFill>
                  <a:schemeClr val="accent6"/>
                </a:solidFill>
              </a:rPr>
              <a:t>数学</a:t>
            </a:r>
            <a:r>
              <a:rPr lang="en-US" altLang="zh-CN" sz="1200" dirty="0" smtClean="0">
                <a:solidFill>
                  <a:schemeClr val="accent6"/>
                </a:solidFill>
              </a:rPr>
              <a:t>)</a:t>
            </a:r>
            <a:r>
              <a:rPr lang="zh-CN" altLang="en-US" sz="1200" dirty="0" smtClean="0">
                <a:solidFill>
                  <a:schemeClr val="accent6"/>
                </a:solidFill>
              </a:rPr>
              <a:t>显示其任教老师何良峰的</a:t>
            </a:r>
            <a:r>
              <a:rPr lang="zh-CN" altLang="en-US" sz="1200" dirty="0" smtClean="0"/>
              <a:t>完整课表</a:t>
            </a:r>
            <a:r>
              <a:rPr lang="en-US" altLang="zh-CN" sz="1200" dirty="0" smtClean="0">
                <a:solidFill>
                  <a:srgbClr val="00B050"/>
                </a:solidFill>
              </a:rPr>
              <a:t>,</a:t>
            </a:r>
            <a:r>
              <a:rPr lang="zh-CN" altLang="en-US" sz="1200" dirty="0" smtClean="0">
                <a:solidFill>
                  <a:srgbClr val="00B050"/>
                </a:solidFill>
              </a:rPr>
              <a:t>上下对照观看：</a:t>
            </a:r>
            <a:r>
              <a:rPr lang="zh-CN" altLang="en-US" sz="1200" dirty="0" smtClean="0">
                <a:solidFill>
                  <a:schemeClr val="accent6"/>
                </a:solidFill>
              </a:rPr>
              <a:t>除两节已排本班</a:t>
            </a:r>
            <a:r>
              <a:rPr lang="en-US" altLang="zh-CN" sz="1200" dirty="0" smtClean="0">
                <a:solidFill>
                  <a:schemeClr val="accent6"/>
                </a:solidFill>
              </a:rPr>
              <a:t>(</a:t>
            </a:r>
            <a:r>
              <a:rPr lang="zh-CN" altLang="en-US" sz="1200" dirty="0" smtClean="0">
                <a:solidFill>
                  <a:schemeClr val="accent6"/>
                </a:solidFill>
              </a:rPr>
              <a:t>高二</a:t>
            </a:r>
            <a:r>
              <a:rPr lang="en-US" altLang="zh-CN" sz="1200" dirty="0" smtClean="0">
                <a:solidFill>
                  <a:schemeClr val="accent6"/>
                </a:solidFill>
              </a:rPr>
              <a:t>3)</a:t>
            </a:r>
            <a:r>
              <a:rPr lang="zh-CN" altLang="en-US" sz="1200" dirty="0" smtClean="0">
                <a:solidFill>
                  <a:schemeClr val="accent6"/>
                </a:solidFill>
              </a:rPr>
              <a:t>两节数学外</a:t>
            </a:r>
            <a:r>
              <a:rPr lang="en-US" altLang="zh-CN" sz="1200" dirty="0" smtClean="0">
                <a:solidFill>
                  <a:schemeClr val="accent6"/>
                </a:solidFill>
              </a:rPr>
              <a:t>,</a:t>
            </a:r>
            <a:r>
              <a:rPr lang="zh-CN" altLang="en-US" sz="1200" dirty="0" smtClean="0">
                <a:solidFill>
                  <a:schemeClr val="accent6"/>
                </a:solidFill>
              </a:rPr>
              <a:t>还有</a:t>
            </a:r>
            <a:r>
              <a:rPr lang="en-US" altLang="zh-CN" sz="1200" dirty="0" smtClean="0">
                <a:solidFill>
                  <a:schemeClr val="accent6"/>
                </a:solidFill>
              </a:rPr>
              <a:t>5</a:t>
            </a:r>
            <a:r>
              <a:rPr lang="zh-CN" altLang="en-US" sz="1200" dirty="0" smtClean="0">
                <a:solidFill>
                  <a:schemeClr val="accent6"/>
                </a:solidFill>
              </a:rPr>
              <a:t>节跨班数学课</a:t>
            </a:r>
            <a:r>
              <a:rPr lang="en-US" altLang="zh-CN" sz="1200" dirty="0" smtClean="0">
                <a:solidFill>
                  <a:schemeClr val="accent6"/>
                </a:solidFill>
              </a:rPr>
              <a:t>(</a:t>
            </a:r>
            <a:r>
              <a:rPr lang="zh-CN" altLang="en-US" sz="1200" dirty="0" smtClean="0">
                <a:solidFill>
                  <a:schemeClr val="accent6"/>
                </a:solidFill>
              </a:rPr>
              <a:t>高二</a:t>
            </a:r>
            <a:r>
              <a:rPr lang="en-US" altLang="zh-CN" sz="1200" dirty="0" smtClean="0">
                <a:solidFill>
                  <a:schemeClr val="accent6"/>
                </a:solidFill>
              </a:rPr>
              <a:t>9),</a:t>
            </a:r>
            <a:r>
              <a:rPr lang="zh-CN" altLang="en-US" sz="1200" dirty="0" smtClean="0">
                <a:solidFill>
                  <a:schemeClr val="accent6"/>
                </a:solidFill>
              </a:rPr>
              <a:t>这</a:t>
            </a:r>
            <a:r>
              <a:rPr lang="en-US" altLang="zh-CN" sz="1200" dirty="0" smtClean="0">
                <a:solidFill>
                  <a:schemeClr val="accent6"/>
                </a:solidFill>
              </a:rPr>
              <a:t>5</a:t>
            </a:r>
            <a:r>
              <a:rPr lang="zh-CN" altLang="en-US" sz="1200" dirty="0" smtClean="0">
                <a:solidFill>
                  <a:schemeClr val="accent6"/>
                </a:solidFill>
              </a:rPr>
              <a:t>节对应的节次上在当前班级课表中用淡红色标示相应的单元格</a:t>
            </a:r>
            <a:r>
              <a:rPr lang="en-US" altLang="zh-CN" sz="1200" dirty="0" smtClean="0">
                <a:solidFill>
                  <a:schemeClr val="accent6"/>
                </a:solidFill>
              </a:rPr>
              <a:t>(</a:t>
            </a:r>
            <a:r>
              <a:rPr lang="zh-CN" altLang="en-US" sz="1200" dirty="0" smtClean="0">
                <a:solidFill>
                  <a:schemeClr val="accent6"/>
                </a:solidFill>
              </a:rPr>
              <a:t>构成何良峰的不可排区域</a:t>
            </a:r>
            <a:r>
              <a:rPr lang="en-US" altLang="zh-CN" sz="1200" dirty="0" smtClean="0">
                <a:solidFill>
                  <a:schemeClr val="accent6"/>
                </a:solidFill>
              </a:rPr>
              <a:t>,</a:t>
            </a:r>
            <a:r>
              <a:rPr lang="zh-CN" altLang="en-US" sz="1200" dirty="0" smtClean="0">
                <a:solidFill>
                  <a:schemeClr val="accent6"/>
                </a:solidFill>
              </a:rPr>
              <a:t>其</a:t>
            </a:r>
            <a:r>
              <a:rPr lang="en-US" altLang="zh-CN" sz="1200" dirty="0" smtClean="0">
                <a:solidFill>
                  <a:schemeClr val="accent6"/>
                </a:solidFill>
              </a:rPr>
              <a:t>3</a:t>
            </a:r>
            <a:r>
              <a:rPr lang="zh-CN" altLang="en-US" sz="1200" dirty="0" smtClean="0">
                <a:solidFill>
                  <a:schemeClr val="accent6"/>
                </a:solidFill>
              </a:rPr>
              <a:t>节未排课只能排到空白单元格内</a:t>
            </a:r>
            <a:r>
              <a:rPr lang="en-US" altLang="zh-CN" sz="1200" dirty="0" smtClean="0">
                <a:solidFill>
                  <a:schemeClr val="accent6"/>
                </a:solidFill>
              </a:rPr>
              <a:t>)</a:t>
            </a:r>
            <a:endParaRPr lang="zh-CN" altLang="en-US" sz="1200" dirty="0">
              <a:solidFill>
                <a:schemeClr val="accent6"/>
              </a:solidFill>
            </a:endParaRPr>
          </a:p>
        </p:txBody>
      </p:sp>
      <p:cxnSp>
        <p:nvCxnSpPr>
          <p:cNvPr id="23" name="直接连接符 22"/>
          <p:cNvCxnSpPr/>
          <p:nvPr/>
        </p:nvCxnSpPr>
        <p:spPr>
          <a:xfrm rot="16200000" flipH="1">
            <a:off x="2000232" y="2643182"/>
            <a:ext cx="1857388" cy="142876"/>
          </a:xfrm>
          <a:prstGeom prst="line">
            <a:avLst/>
          </a:prstGeom>
          <a:ln w="44450">
            <a:solidFill>
              <a:schemeClr val="accent2">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2857488" y="1785926"/>
            <a:ext cx="642942" cy="71438"/>
          </a:xfrm>
          <a:prstGeom prst="line">
            <a:avLst/>
          </a:prstGeom>
          <a:ln w="44450">
            <a:solidFill>
              <a:schemeClr val="accent2">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V="1">
            <a:off x="4000496" y="1785926"/>
            <a:ext cx="214314" cy="71438"/>
          </a:xfrm>
          <a:prstGeom prst="line">
            <a:avLst/>
          </a:prstGeom>
          <a:ln w="44450">
            <a:solidFill>
              <a:schemeClr val="accent2">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4572000" y="1785926"/>
            <a:ext cx="142876" cy="71438"/>
          </a:xfrm>
          <a:prstGeom prst="line">
            <a:avLst/>
          </a:prstGeom>
          <a:ln w="44450">
            <a:solidFill>
              <a:schemeClr val="accent2">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rot="16200000" flipH="1">
            <a:off x="2321704" y="4607725"/>
            <a:ext cx="1143006" cy="214315"/>
          </a:xfrm>
          <a:prstGeom prst="line">
            <a:avLst/>
          </a:prstGeom>
          <a:ln w="44450">
            <a:solidFill>
              <a:schemeClr val="accent2">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2786050" y="4143380"/>
            <a:ext cx="712232" cy="84317"/>
          </a:xfrm>
          <a:prstGeom prst="line">
            <a:avLst/>
          </a:prstGeom>
          <a:ln w="44450">
            <a:solidFill>
              <a:schemeClr val="accent2">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V="1">
            <a:off x="3998348" y="4156259"/>
            <a:ext cx="214314" cy="71438"/>
          </a:xfrm>
          <a:prstGeom prst="line">
            <a:avLst/>
          </a:prstGeom>
          <a:ln w="44450">
            <a:solidFill>
              <a:schemeClr val="accent2">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4569852" y="4156259"/>
            <a:ext cx="142876" cy="71438"/>
          </a:xfrm>
          <a:prstGeom prst="line">
            <a:avLst/>
          </a:prstGeom>
          <a:ln w="44450">
            <a:solidFill>
              <a:schemeClr val="accent2">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8" name="直接箭头连接符 47"/>
          <p:cNvCxnSpPr/>
          <p:nvPr/>
        </p:nvCxnSpPr>
        <p:spPr>
          <a:xfrm rot="10800000">
            <a:off x="5143504" y="1928802"/>
            <a:ext cx="214314" cy="1588"/>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50" name="直接箭头连接符 49"/>
          <p:cNvCxnSpPr/>
          <p:nvPr/>
        </p:nvCxnSpPr>
        <p:spPr>
          <a:xfrm rot="10800000">
            <a:off x="5143504" y="4286256"/>
            <a:ext cx="214314" cy="1588"/>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rot="5400000">
            <a:off x="4107653" y="3178967"/>
            <a:ext cx="2500330" cy="1588"/>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58" name="矩形 57"/>
          <p:cNvSpPr/>
          <p:nvPr/>
        </p:nvSpPr>
        <p:spPr>
          <a:xfrm>
            <a:off x="428596" y="4572008"/>
            <a:ext cx="1928826" cy="1938992"/>
          </a:xfrm>
          <a:prstGeom prst="rect">
            <a:avLst/>
          </a:prstGeom>
          <a:solidFill>
            <a:srgbClr val="FFFF00"/>
          </a:solidFill>
        </p:spPr>
        <p:txBody>
          <a:bodyPr wrap="square">
            <a:spAutoFit/>
          </a:bodyPr>
          <a:lstStyle/>
          <a:p>
            <a:r>
              <a:rPr lang="zh-CN" altLang="en-US" sz="1200" dirty="0" smtClean="0">
                <a:solidFill>
                  <a:srgbClr val="FF0000"/>
                </a:solidFill>
              </a:rPr>
              <a:t>点击当前课程</a:t>
            </a:r>
            <a:r>
              <a:rPr lang="en-US" altLang="zh-CN" sz="1200" dirty="0" smtClean="0">
                <a:solidFill>
                  <a:srgbClr val="FF0000"/>
                </a:solidFill>
              </a:rPr>
              <a:t>(</a:t>
            </a:r>
            <a:r>
              <a:rPr lang="zh-CN" altLang="en-US" sz="1200" dirty="0" smtClean="0">
                <a:solidFill>
                  <a:srgbClr val="FF0000"/>
                </a:solidFill>
              </a:rPr>
              <a:t>数学</a:t>
            </a:r>
            <a:r>
              <a:rPr lang="en-US" altLang="zh-CN" sz="1200" dirty="0" smtClean="0">
                <a:solidFill>
                  <a:srgbClr val="FF0000"/>
                </a:solidFill>
              </a:rPr>
              <a:t>)</a:t>
            </a:r>
            <a:r>
              <a:rPr lang="zh-CN" altLang="en-US" sz="1200" dirty="0" smtClean="0">
                <a:solidFill>
                  <a:srgbClr val="FF0000"/>
                </a:solidFill>
              </a:rPr>
              <a:t>显示其任教老师何良峰的</a:t>
            </a:r>
            <a:r>
              <a:rPr lang="zh-CN" altLang="en-US" sz="1200" dirty="0" smtClean="0"/>
              <a:t>完整课表</a:t>
            </a:r>
            <a:r>
              <a:rPr lang="en-US" altLang="zh-CN" sz="1200" dirty="0" smtClean="0">
                <a:solidFill>
                  <a:srgbClr val="00B050"/>
                </a:solidFill>
              </a:rPr>
              <a:t>,</a:t>
            </a:r>
            <a:r>
              <a:rPr lang="zh-CN" altLang="en-US" sz="1200" dirty="0" smtClean="0">
                <a:solidFill>
                  <a:srgbClr val="FF0000"/>
                </a:solidFill>
              </a:rPr>
              <a:t>同时 在班级课表中用深红色标示其所涉及的排课条件限制区域，本例为周一下午和周二</a:t>
            </a:r>
            <a:r>
              <a:rPr lang="en-US" altLang="zh-CN" sz="1200" dirty="0" smtClean="0">
                <a:solidFill>
                  <a:srgbClr val="FF0000"/>
                </a:solidFill>
              </a:rPr>
              <a:t>1</a:t>
            </a:r>
            <a:r>
              <a:rPr lang="zh-CN" altLang="en-US" sz="1200" dirty="0" smtClean="0">
                <a:solidFill>
                  <a:srgbClr val="FF0000"/>
                </a:solidFill>
              </a:rPr>
              <a:t>、</a:t>
            </a:r>
            <a:r>
              <a:rPr lang="en-US" altLang="zh-CN" sz="1200" dirty="0" smtClean="0">
                <a:solidFill>
                  <a:srgbClr val="FF0000"/>
                </a:solidFill>
              </a:rPr>
              <a:t>2</a:t>
            </a:r>
            <a:r>
              <a:rPr lang="zh-CN" altLang="en-US" sz="1200" dirty="0" smtClean="0">
                <a:solidFill>
                  <a:srgbClr val="FF0000"/>
                </a:solidFill>
              </a:rPr>
              <a:t>节次 （共</a:t>
            </a:r>
            <a:r>
              <a:rPr lang="en-US" altLang="zh-CN" sz="1200" dirty="0" smtClean="0">
                <a:solidFill>
                  <a:srgbClr val="FF0000"/>
                </a:solidFill>
              </a:rPr>
              <a:t>6</a:t>
            </a:r>
            <a:r>
              <a:rPr lang="zh-CN" altLang="en-US" sz="1200" dirty="0" smtClean="0">
                <a:solidFill>
                  <a:srgbClr val="FF0000"/>
                </a:solidFill>
              </a:rPr>
              <a:t>个节次深红色背景禁排  原因是在排课条件中设置了一个开会条件有该师名单</a:t>
            </a:r>
            <a:r>
              <a:rPr lang="en-US" altLang="zh-CN" sz="1200" dirty="0" smtClean="0">
                <a:solidFill>
                  <a:srgbClr val="FF0000"/>
                </a:solidFill>
              </a:rPr>
              <a:t>)</a:t>
            </a:r>
          </a:p>
        </p:txBody>
      </p:sp>
      <p:cxnSp>
        <p:nvCxnSpPr>
          <p:cNvPr id="59" name="直接箭头连接符 58"/>
          <p:cNvCxnSpPr/>
          <p:nvPr/>
        </p:nvCxnSpPr>
        <p:spPr>
          <a:xfrm>
            <a:off x="2000233" y="1507218"/>
            <a:ext cx="1571635" cy="1"/>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rot="5400000">
            <a:off x="458761" y="3040855"/>
            <a:ext cx="3082151" cy="792"/>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1" name="直接箭头连接符 60"/>
          <p:cNvCxnSpPr/>
          <p:nvPr/>
        </p:nvCxnSpPr>
        <p:spPr>
          <a:xfrm>
            <a:off x="2000232" y="2857496"/>
            <a:ext cx="357190" cy="1588"/>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68" name="矩形 67"/>
          <p:cNvSpPr/>
          <p:nvPr/>
        </p:nvSpPr>
        <p:spPr>
          <a:xfrm>
            <a:off x="5500694" y="1928802"/>
            <a:ext cx="3429024" cy="1938992"/>
          </a:xfrm>
          <a:prstGeom prst="rect">
            <a:avLst/>
          </a:prstGeom>
          <a:solidFill>
            <a:srgbClr val="FFFF00"/>
          </a:solidFill>
        </p:spPr>
        <p:txBody>
          <a:bodyPr wrap="square">
            <a:spAutoFit/>
          </a:bodyPr>
          <a:lstStyle/>
          <a:p>
            <a:r>
              <a:rPr lang="zh-CN" altLang="en-US" sz="2000" b="1" dirty="0" smtClean="0">
                <a:solidFill>
                  <a:srgbClr val="00B050"/>
                </a:solidFill>
              </a:rPr>
              <a:t>排课方法：鼠标先左击拟排课程使其变绿；在课表上右击绿色课程则此节解除排课变空。在空白可排单元格上做鼠标右击动作则绿色待排课排至此节。</a:t>
            </a:r>
            <a:endParaRPr lang="zh-CN" altLang="en-US" sz="2000" b="1" dirty="0">
              <a:solidFill>
                <a:srgbClr val="00B050"/>
              </a:solidFill>
            </a:endParaRPr>
          </a:p>
        </p:txBody>
      </p:sp>
      <p:sp>
        <p:nvSpPr>
          <p:cNvPr id="70" name="流程图: 汇总连接 69"/>
          <p:cNvSpPr/>
          <p:nvPr/>
        </p:nvSpPr>
        <p:spPr>
          <a:xfrm>
            <a:off x="3774510" y="2247355"/>
            <a:ext cx="142876" cy="142876"/>
          </a:xfrm>
          <a:prstGeom prst="flowChartSummingJunction">
            <a:avLst/>
          </a:prstGeom>
          <a:gradFill>
            <a:gsLst>
              <a:gs pos="0">
                <a:srgbClr val="FF3399"/>
              </a:gs>
              <a:gs pos="25000">
                <a:srgbClr val="FF6633"/>
              </a:gs>
              <a:gs pos="50000">
                <a:srgbClr val="FFFF00"/>
              </a:gs>
              <a:gs pos="75000">
                <a:srgbClr val="01A78F"/>
              </a:gs>
              <a:gs pos="100000">
                <a:srgbClr val="3366F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流程图: 汇总连接 70"/>
          <p:cNvSpPr/>
          <p:nvPr/>
        </p:nvSpPr>
        <p:spPr>
          <a:xfrm>
            <a:off x="1643042" y="1571612"/>
            <a:ext cx="142876" cy="142876"/>
          </a:xfrm>
          <a:prstGeom prst="flowChartSummingJunction">
            <a:avLst/>
          </a:prstGeom>
          <a:gradFill>
            <a:gsLst>
              <a:gs pos="0">
                <a:srgbClr val="FF3399"/>
              </a:gs>
              <a:gs pos="25000">
                <a:srgbClr val="FF6633"/>
              </a:gs>
              <a:gs pos="50000">
                <a:srgbClr val="FFFF00"/>
              </a:gs>
              <a:gs pos="75000">
                <a:srgbClr val="01A78F"/>
              </a:gs>
              <a:gs pos="100000">
                <a:srgbClr val="3366F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流程图: 汇总连接 71"/>
          <p:cNvSpPr/>
          <p:nvPr/>
        </p:nvSpPr>
        <p:spPr>
          <a:xfrm>
            <a:off x="4824951" y="2520228"/>
            <a:ext cx="142876" cy="142876"/>
          </a:xfrm>
          <a:prstGeom prst="flowChartSummingJunction">
            <a:avLst/>
          </a:prstGeom>
          <a:gradFill>
            <a:gsLst>
              <a:gs pos="0">
                <a:srgbClr val="FF3399"/>
              </a:gs>
              <a:gs pos="25000">
                <a:srgbClr val="FF6633"/>
              </a:gs>
              <a:gs pos="50000">
                <a:srgbClr val="FFFF00"/>
              </a:gs>
              <a:gs pos="75000">
                <a:srgbClr val="01A78F"/>
              </a:gs>
              <a:gs pos="100000">
                <a:srgbClr val="3366F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6" name="直接箭头连接符 75"/>
          <p:cNvCxnSpPr/>
          <p:nvPr/>
        </p:nvCxnSpPr>
        <p:spPr>
          <a:xfrm rot="10800000">
            <a:off x="5072066" y="2571744"/>
            <a:ext cx="571504" cy="1588"/>
          </a:xfrm>
          <a:prstGeom prst="straightConnector1">
            <a:avLst/>
          </a:prstGeom>
          <a:ln>
            <a:solidFill>
              <a:srgbClr val="00B05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150407" y="115911"/>
            <a:ext cx="2850154" cy="369332"/>
          </a:xfrm>
          <a:prstGeom prst="rect">
            <a:avLst/>
          </a:prstGeom>
          <a:noFill/>
        </p:spPr>
        <p:txBody>
          <a:bodyPr wrap="square" rtlCol="0">
            <a:spAutoFit/>
          </a:bodyPr>
          <a:lstStyle/>
          <a:p>
            <a:r>
              <a:rPr lang="zh-CN" altLang="en-US" b="1" dirty="0" smtClean="0">
                <a:solidFill>
                  <a:srgbClr val="00B050"/>
                </a:solidFill>
              </a:rPr>
              <a:t>班级模式下的自动排课</a:t>
            </a:r>
            <a:endParaRPr lang="en-US" altLang="zh-CN" b="1" dirty="0">
              <a:solidFill>
                <a:srgbClr val="00B050"/>
              </a:solidFill>
            </a:endParaRPr>
          </a:p>
        </p:txBody>
      </p:sp>
      <p:pic>
        <p:nvPicPr>
          <p:cNvPr id="1026" name="Picture 2" descr="C:\Users\Administrator\AppData\Roaming\Tencent\Users\342067286\QQ\WinTemp\RichOle\24NQKMP([JG8S_L[B]{0SAL.png"/>
          <p:cNvPicPr>
            <a:picLocks noChangeAspect="1" noChangeArrowheads="1"/>
          </p:cNvPicPr>
          <p:nvPr/>
        </p:nvPicPr>
        <p:blipFill>
          <a:blip r:embed="rId2"/>
          <a:srcRect/>
          <a:stretch>
            <a:fillRect/>
          </a:stretch>
        </p:blipFill>
        <p:spPr bwMode="auto">
          <a:xfrm>
            <a:off x="182274" y="714356"/>
            <a:ext cx="8890320" cy="5776923"/>
          </a:xfrm>
          <a:prstGeom prst="rect">
            <a:avLst/>
          </a:prstGeom>
          <a:noFill/>
        </p:spPr>
      </p:pic>
      <p:cxnSp>
        <p:nvCxnSpPr>
          <p:cNvPr id="8" name="直接箭头连接符 7"/>
          <p:cNvCxnSpPr/>
          <p:nvPr/>
        </p:nvCxnSpPr>
        <p:spPr>
          <a:xfrm>
            <a:off x="2500298" y="928670"/>
            <a:ext cx="2714644" cy="178595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9" name="圆角矩形标注 8"/>
          <p:cNvSpPr/>
          <p:nvPr/>
        </p:nvSpPr>
        <p:spPr>
          <a:xfrm>
            <a:off x="857224" y="2857496"/>
            <a:ext cx="4357718" cy="1571636"/>
          </a:xfrm>
          <a:prstGeom prst="wedgeRoundRectCallout">
            <a:avLst>
              <a:gd name="adj1" fmla="val 56640"/>
              <a:gd name="adj2" fmla="val -26464"/>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rPr>
              <a:t>以班为单位</a:t>
            </a:r>
            <a:r>
              <a:rPr lang="en-US" altLang="zh-CN" sz="1200" dirty="0" smtClean="0">
                <a:solidFill>
                  <a:schemeClr val="bg1"/>
                </a:solidFill>
              </a:rPr>
              <a:t>,</a:t>
            </a:r>
            <a:r>
              <a:rPr lang="zh-CN" altLang="en-US" sz="1200" dirty="0" smtClean="0">
                <a:solidFill>
                  <a:schemeClr val="bg1"/>
                </a:solidFill>
              </a:rPr>
              <a:t>点自动排菜单</a:t>
            </a:r>
            <a:r>
              <a:rPr lang="en-US" altLang="zh-CN" sz="1200" dirty="0" smtClean="0">
                <a:solidFill>
                  <a:schemeClr val="bg1"/>
                </a:solidFill>
              </a:rPr>
              <a:t>,</a:t>
            </a:r>
            <a:r>
              <a:rPr lang="zh-CN" altLang="en-US" sz="1200" dirty="0" smtClean="0">
                <a:solidFill>
                  <a:schemeClr val="bg1"/>
                </a:solidFill>
              </a:rPr>
              <a:t>弹出设置框</a:t>
            </a:r>
            <a:r>
              <a:rPr lang="en-US" altLang="zh-CN" sz="1200" dirty="0" smtClean="0">
                <a:solidFill>
                  <a:schemeClr val="bg1"/>
                </a:solidFill>
              </a:rPr>
              <a:t>(</a:t>
            </a:r>
            <a:r>
              <a:rPr lang="zh-CN" altLang="en-US" sz="1200" dirty="0" smtClean="0">
                <a:solidFill>
                  <a:schemeClr val="bg1"/>
                </a:solidFill>
              </a:rPr>
              <a:t>此框可用鼠标拖动</a:t>
            </a:r>
            <a:r>
              <a:rPr lang="en-US" altLang="zh-CN" sz="1200" dirty="0" smtClean="0">
                <a:solidFill>
                  <a:schemeClr val="bg1"/>
                </a:solidFill>
              </a:rPr>
              <a:t>),</a:t>
            </a:r>
            <a:r>
              <a:rPr lang="zh-CN" altLang="en-US" sz="1200" dirty="0" smtClean="0">
                <a:solidFill>
                  <a:schemeClr val="bg1"/>
                </a:solidFill>
              </a:rPr>
              <a:t>可自行钩选 </a:t>
            </a:r>
            <a:r>
              <a:rPr lang="en-US" altLang="zh-CN" sz="1200" dirty="0" smtClean="0">
                <a:solidFill>
                  <a:schemeClr val="bg1"/>
                </a:solidFill>
              </a:rPr>
              <a:t>,</a:t>
            </a:r>
            <a:r>
              <a:rPr lang="zh-CN" altLang="en-US" sz="1200" dirty="0" smtClean="0">
                <a:solidFill>
                  <a:schemeClr val="bg1"/>
                </a:solidFill>
              </a:rPr>
              <a:t>除语文</a:t>
            </a:r>
            <a:r>
              <a:rPr lang="en-US" altLang="zh-CN" sz="1200" dirty="0" smtClean="0">
                <a:solidFill>
                  <a:schemeClr val="bg1"/>
                </a:solidFill>
              </a:rPr>
              <a:t>,</a:t>
            </a:r>
            <a:r>
              <a:rPr lang="zh-CN" altLang="en-US" sz="1200" dirty="0" smtClean="0">
                <a:solidFill>
                  <a:schemeClr val="bg1"/>
                </a:solidFill>
              </a:rPr>
              <a:t>数学</a:t>
            </a:r>
            <a:r>
              <a:rPr lang="en-US" altLang="zh-CN" sz="1200" dirty="0" smtClean="0">
                <a:solidFill>
                  <a:schemeClr val="bg1"/>
                </a:solidFill>
              </a:rPr>
              <a:t>,</a:t>
            </a:r>
            <a:r>
              <a:rPr lang="zh-CN" altLang="en-US" sz="1200" dirty="0" smtClean="0">
                <a:solidFill>
                  <a:schemeClr val="bg1"/>
                </a:solidFill>
              </a:rPr>
              <a:t>英语三门外还可指定第四门</a:t>
            </a:r>
            <a:r>
              <a:rPr lang="en-US" altLang="zh-CN" sz="1200" dirty="0" smtClean="0">
                <a:solidFill>
                  <a:schemeClr val="bg1"/>
                </a:solidFill>
              </a:rPr>
              <a:t>(</a:t>
            </a:r>
            <a:r>
              <a:rPr lang="zh-CN" altLang="en-US" sz="1200" dirty="0" smtClean="0">
                <a:solidFill>
                  <a:schemeClr val="bg1"/>
                </a:solidFill>
              </a:rPr>
              <a:t>默认为体育</a:t>
            </a:r>
            <a:r>
              <a:rPr lang="en-US" altLang="zh-CN" sz="1200" dirty="0" smtClean="0">
                <a:solidFill>
                  <a:schemeClr val="bg1"/>
                </a:solidFill>
              </a:rPr>
              <a:t>,</a:t>
            </a:r>
            <a:r>
              <a:rPr lang="zh-CN" altLang="en-US" sz="1200" dirty="0" smtClean="0">
                <a:solidFill>
                  <a:schemeClr val="bg1"/>
                </a:solidFill>
              </a:rPr>
              <a:t>也可改成其他课</a:t>
            </a:r>
            <a:r>
              <a:rPr lang="en-US" altLang="zh-CN" sz="1200" dirty="0" smtClean="0">
                <a:solidFill>
                  <a:schemeClr val="bg1"/>
                </a:solidFill>
              </a:rPr>
              <a:t>)</a:t>
            </a:r>
            <a:r>
              <a:rPr lang="zh-CN" altLang="en-US" sz="1200" dirty="0" smtClean="0">
                <a:solidFill>
                  <a:schemeClr val="bg1"/>
                </a:solidFill>
              </a:rPr>
              <a:t>作为自动排的优先课</a:t>
            </a:r>
            <a:r>
              <a:rPr lang="en-US" altLang="zh-CN" sz="1200" dirty="0" smtClean="0">
                <a:solidFill>
                  <a:schemeClr val="bg1"/>
                </a:solidFill>
              </a:rPr>
              <a:t>,</a:t>
            </a:r>
            <a:r>
              <a:rPr lang="zh-CN" altLang="en-US" sz="1200" dirty="0" smtClean="0">
                <a:solidFill>
                  <a:schemeClr val="bg1"/>
                </a:solidFill>
              </a:rPr>
              <a:t>指定的优先课上下午课比例也可在数字栏指定。然后 使用</a:t>
            </a:r>
            <a:r>
              <a:rPr lang="en-US" altLang="zh-CN" sz="1200" dirty="0" smtClean="0">
                <a:solidFill>
                  <a:schemeClr val="bg1"/>
                </a:solidFill>
              </a:rPr>
              <a:t>[</a:t>
            </a:r>
            <a:r>
              <a:rPr lang="zh-CN" altLang="en-US" sz="1200" dirty="0" smtClean="0">
                <a:solidFill>
                  <a:schemeClr val="bg1"/>
                </a:solidFill>
              </a:rPr>
              <a:t>排优先课</a:t>
            </a:r>
            <a:r>
              <a:rPr lang="en-US" altLang="zh-CN" sz="1200" dirty="0" smtClean="0">
                <a:solidFill>
                  <a:schemeClr val="bg1"/>
                </a:solidFill>
              </a:rPr>
              <a:t>]</a:t>
            </a:r>
            <a:r>
              <a:rPr lang="zh-CN" altLang="en-US" sz="1200" dirty="0" smtClean="0">
                <a:solidFill>
                  <a:schemeClr val="bg1"/>
                </a:solidFill>
              </a:rPr>
              <a:t>按钮完成自动排课</a:t>
            </a:r>
            <a:r>
              <a:rPr lang="en-US" altLang="zh-CN" sz="1200" dirty="0" smtClean="0">
                <a:solidFill>
                  <a:schemeClr val="bg1"/>
                </a:solidFill>
              </a:rPr>
              <a:t>,</a:t>
            </a:r>
            <a:r>
              <a:rPr lang="zh-CN" altLang="en-US" sz="1200" dirty="0" smtClean="0">
                <a:solidFill>
                  <a:schemeClr val="bg1"/>
                </a:solidFill>
              </a:rPr>
              <a:t>再使用</a:t>
            </a:r>
            <a:r>
              <a:rPr lang="en-US" altLang="zh-CN" sz="1200" dirty="0" smtClean="0">
                <a:solidFill>
                  <a:schemeClr val="bg1"/>
                </a:solidFill>
              </a:rPr>
              <a:t>[</a:t>
            </a:r>
            <a:r>
              <a:rPr lang="zh-CN" altLang="en-US" sz="1200" dirty="0" smtClean="0">
                <a:solidFill>
                  <a:schemeClr val="bg1"/>
                </a:solidFill>
              </a:rPr>
              <a:t>排非优先课</a:t>
            </a:r>
            <a:r>
              <a:rPr lang="en-US" altLang="zh-CN" sz="1200" dirty="0" smtClean="0">
                <a:solidFill>
                  <a:schemeClr val="bg1"/>
                </a:solidFill>
              </a:rPr>
              <a:t>]</a:t>
            </a:r>
            <a:r>
              <a:rPr lang="zh-CN" altLang="en-US" sz="1200" dirty="0" smtClean="0">
                <a:solidFill>
                  <a:schemeClr val="bg1"/>
                </a:solidFill>
              </a:rPr>
              <a:t>完成自动排课</a:t>
            </a:r>
            <a:r>
              <a:rPr lang="en-US" altLang="zh-CN" sz="1200" dirty="0" smtClean="0">
                <a:solidFill>
                  <a:schemeClr val="bg1"/>
                </a:solidFill>
              </a:rPr>
              <a:t>.</a:t>
            </a:r>
            <a:r>
              <a:rPr lang="zh-CN" altLang="en-US" sz="1200" dirty="0" smtClean="0">
                <a:solidFill>
                  <a:schemeClr val="bg1"/>
                </a:solidFill>
              </a:rPr>
              <a:t>可以交替使用这两个按钮</a:t>
            </a:r>
            <a:r>
              <a:rPr lang="en-US" altLang="zh-CN" sz="1200" dirty="0" smtClean="0">
                <a:solidFill>
                  <a:schemeClr val="bg1"/>
                </a:solidFill>
              </a:rPr>
              <a:t>,</a:t>
            </a:r>
            <a:r>
              <a:rPr lang="zh-CN" altLang="en-US" sz="1200" dirty="0" smtClean="0">
                <a:solidFill>
                  <a:schemeClr val="bg1"/>
                </a:solidFill>
              </a:rPr>
              <a:t>也可以一次只选一门优先课进行自动编排</a:t>
            </a:r>
            <a:r>
              <a:rPr lang="en-US" altLang="zh-CN" sz="1200" dirty="0" smtClean="0">
                <a:solidFill>
                  <a:schemeClr val="bg1"/>
                </a:solidFill>
              </a:rPr>
              <a:t>.</a:t>
            </a:r>
          </a:p>
          <a:p>
            <a:pPr algn="ctr"/>
            <a:endParaRPr lang="zh-CN" altLang="en-US" sz="1400" dirty="0" smtClean="0">
              <a:solidFill>
                <a:schemeClr val="bg1"/>
              </a:solidFill>
            </a:endParaRPr>
          </a:p>
          <a:p>
            <a:pPr algn="ctr"/>
            <a:endParaRPr lang="zh-CN" altLang="en-US" sz="1600" dirty="0"/>
          </a:p>
        </p:txBody>
      </p:sp>
      <p:sp>
        <p:nvSpPr>
          <p:cNvPr id="10" name="圆角矩形标注 9"/>
          <p:cNvSpPr/>
          <p:nvPr/>
        </p:nvSpPr>
        <p:spPr>
          <a:xfrm>
            <a:off x="1643042" y="5429264"/>
            <a:ext cx="3857620" cy="808396"/>
          </a:xfrm>
          <a:prstGeom prst="wedgeRoundRectCallout">
            <a:avLst>
              <a:gd name="adj1" fmla="val 19690"/>
              <a:gd name="adj2" fmla="val -117822"/>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t>当自动排完成后</a:t>
            </a:r>
            <a:r>
              <a:rPr lang="en-US" altLang="zh-CN" sz="1200" dirty="0" smtClean="0"/>
              <a:t>,</a:t>
            </a:r>
            <a:r>
              <a:rPr lang="zh-CN" altLang="en-US" sz="1200" dirty="0" smtClean="0"/>
              <a:t>仍有剩余课程未排定时</a:t>
            </a:r>
            <a:r>
              <a:rPr lang="en-US" altLang="zh-CN" sz="1200" dirty="0" smtClean="0"/>
              <a:t>,</a:t>
            </a:r>
            <a:r>
              <a:rPr lang="zh-CN" altLang="en-US" sz="1200" dirty="0" smtClean="0"/>
              <a:t>则需鼠标点击手动调整完成排课</a:t>
            </a:r>
            <a:r>
              <a:rPr lang="en-US" altLang="zh-CN" sz="1200" dirty="0" smtClean="0"/>
              <a:t>;</a:t>
            </a:r>
            <a:r>
              <a:rPr lang="zh-CN" altLang="en-US" sz="1200" dirty="0" smtClean="0"/>
              <a:t>或者</a:t>
            </a:r>
            <a:r>
              <a:rPr lang="en-US" altLang="zh-CN" sz="1200" dirty="0" smtClean="0"/>
              <a:t>,</a:t>
            </a:r>
            <a:r>
              <a:rPr lang="zh-CN" altLang="en-US" sz="1200" dirty="0" smtClean="0"/>
              <a:t>先对重难点课程用鼠标智能点击排定后再进行自动排</a:t>
            </a:r>
            <a:r>
              <a:rPr lang="en-US" altLang="zh-CN" sz="1200" dirty="0" smtClean="0"/>
              <a:t>.</a:t>
            </a:r>
            <a:r>
              <a:rPr lang="zh-CN" altLang="en-US" sz="1200" dirty="0" smtClean="0"/>
              <a:t>总之可以交叉进行</a:t>
            </a:r>
            <a:r>
              <a:rPr lang="en-US" altLang="zh-CN" sz="1200" dirty="0" smtClean="0"/>
              <a:t>,</a:t>
            </a:r>
            <a:r>
              <a:rPr lang="zh-CN" altLang="en-US" sz="1200" dirty="0" smtClean="0"/>
              <a:t>直到完成理想的课表</a:t>
            </a:r>
            <a:r>
              <a:rPr lang="en-US" altLang="zh-CN" sz="1200" dirty="0" smtClean="0"/>
              <a:t>.</a:t>
            </a:r>
            <a:endParaRPr lang="zh-CN" altLang="en-US" sz="1200"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714480" y="0"/>
            <a:ext cx="5830951" cy="369332"/>
          </a:xfrm>
          <a:prstGeom prst="rect">
            <a:avLst/>
          </a:prstGeom>
          <a:noFill/>
        </p:spPr>
        <p:txBody>
          <a:bodyPr wrap="square" rtlCol="0">
            <a:spAutoFit/>
          </a:bodyPr>
          <a:lstStyle/>
          <a:p>
            <a:r>
              <a:rPr lang="zh-CN" altLang="en-US" b="1" dirty="0" smtClean="0">
                <a:solidFill>
                  <a:srgbClr val="00B050"/>
                </a:solidFill>
              </a:rPr>
              <a:t>灵活运用课程设置和条件设置技巧    满足特殊教学要求</a:t>
            </a:r>
            <a:endParaRPr lang="en-US" altLang="zh-CN" b="1" dirty="0">
              <a:solidFill>
                <a:srgbClr val="00B050"/>
              </a:solidFill>
            </a:endParaRPr>
          </a:p>
        </p:txBody>
      </p:sp>
      <p:sp>
        <p:nvSpPr>
          <p:cNvPr id="5" name="圆角矩形标注 4"/>
          <p:cNvSpPr/>
          <p:nvPr/>
        </p:nvSpPr>
        <p:spPr>
          <a:xfrm>
            <a:off x="0" y="500042"/>
            <a:ext cx="9144000" cy="1285884"/>
          </a:xfrm>
          <a:prstGeom prst="wedgeRoundRectCallout">
            <a:avLst>
              <a:gd name="adj1" fmla="val 322"/>
              <a:gd name="adj2" fmla="val -47398"/>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200" dirty="0" smtClean="0"/>
              <a:t>1</a:t>
            </a:r>
            <a:r>
              <a:rPr lang="zh-CN" altLang="en-US" sz="1200" dirty="0" smtClean="0"/>
              <a:t>、单双周上课：</a:t>
            </a:r>
            <a:r>
              <a:rPr lang="en-US" altLang="zh-CN" sz="1200" dirty="0" smtClean="0"/>
              <a:t>PK70</a:t>
            </a:r>
            <a:r>
              <a:rPr lang="zh-CN" altLang="en-US" sz="1200" dirty="0" smtClean="0"/>
              <a:t>分工表内节数不能为小数，有些学科</a:t>
            </a:r>
            <a:r>
              <a:rPr lang="en-US" altLang="zh-CN" sz="1200" dirty="0" smtClean="0"/>
              <a:t>1</a:t>
            </a:r>
            <a:r>
              <a:rPr lang="zh-CN" altLang="en-US" sz="1200" dirty="0" smtClean="0"/>
              <a:t>节课需要隔周上一次时，节数为</a:t>
            </a:r>
            <a:r>
              <a:rPr lang="en-US" altLang="zh-CN" sz="1200" dirty="0" smtClean="0"/>
              <a:t>0.5</a:t>
            </a:r>
            <a:r>
              <a:rPr lang="zh-CN" altLang="en-US" sz="1200" dirty="0" smtClean="0"/>
              <a:t>怎么办？两种情况，如果一周上课一周自习，则无需特殊处理，直接按</a:t>
            </a:r>
            <a:r>
              <a:rPr lang="en-US" altLang="zh-CN" sz="1200" dirty="0" smtClean="0"/>
              <a:t>1</a:t>
            </a:r>
            <a:r>
              <a:rPr lang="zh-CN" altLang="en-US" sz="1200" dirty="0" smtClean="0"/>
              <a:t>节课来设置即可（只须打印该师课表时，注明隔周上课）</a:t>
            </a:r>
            <a:r>
              <a:rPr lang="en-US" altLang="zh-CN" sz="1200" dirty="0" smtClean="0"/>
              <a:t>;</a:t>
            </a:r>
            <a:r>
              <a:rPr lang="zh-CN" altLang="en-US" sz="1200" dirty="0" smtClean="0"/>
              <a:t>如果是两门课隔周交替上课，则在输入分工表时，把任教名命名为两个老师的姓氏联合，新增一列课程，课程名用两门课各取一字构成，节数设置为</a:t>
            </a:r>
            <a:r>
              <a:rPr lang="en-US" altLang="zh-CN" sz="1200" dirty="0" smtClean="0"/>
              <a:t>1</a:t>
            </a:r>
            <a:r>
              <a:rPr lang="zh-CN" altLang="en-US" sz="1200" dirty="0" smtClean="0"/>
              <a:t>。照常排课（但注意若有其他排课条件牵涉到这两位老师时，要考虑用此联名作为教师名加以限制）。打印时此两教师联名的课表打印两份分发即可。例如</a:t>
            </a:r>
            <a:r>
              <a:rPr lang="en-US" altLang="zh-CN" sz="1200" dirty="0" smtClean="0"/>
              <a:t>,</a:t>
            </a:r>
            <a:r>
              <a:rPr lang="zh-CN" altLang="en-US" sz="1200" dirty="0" smtClean="0"/>
              <a:t>某年级</a:t>
            </a:r>
            <a:r>
              <a:rPr lang="en-US" altLang="zh-CN" sz="1200" dirty="0" smtClean="0"/>
              <a:t>10</a:t>
            </a:r>
            <a:r>
              <a:rPr lang="zh-CN" altLang="en-US" sz="1200" dirty="0" smtClean="0"/>
              <a:t>个班</a:t>
            </a:r>
            <a:r>
              <a:rPr lang="en-US" altLang="zh-CN" sz="1200" dirty="0" smtClean="0"/>
              <a:t>,</a:t>
            </a:r>
            <a:r>
              <a:rPr lang="zh-CN" altLang="en-US" sz="1200" dirty="0" smtClean="0"/>
              <a:t>各班每两周一节书法课</a:t>
            </a:r>
            <a:r>
              <a:rPr lang="en-US" altLang="zh-CN" sz="1200" dirty="0" smtClean="0"/>
              <a:t>,</a:t>
            </a:r>
            <a:r>
              <a:rPr lang="zh-CN" altLang="en-US" sz="1200" dirty="0" smtClean="0"/>
              <a:t>一节京剧课分别由唐老师和赵老师任课</a:t>
            </a:r>
            <a:r>
              <a:rPr lang="en-US" altLang="zh-CN" sz="1200" dirty="0" smtClean="0"/>
              <a:t>.</a:t>
            </a:r>
            <a:r>
              <a:rPr lang="zh-CN" altLang="en-US" sz="1200" dirty="0" smtClean="0"/>
              <a:t>则分工表输入时新增一列名为</a:t>
            </a:r>
            <a:r>
              <a:rPr lang="en-US" altLang="zh-CN" sz="1200" dirty="0" smtClean="0"/>
              <a:t>“</a:t>
            </a:r>
            <a:r>
              <a:rPr lang="zh-CN" altLang="en-US" sz="1200" dirty="0" smtClean="0"/>
              <a:t>京书</a:t>
            </a:r>
            <a:r>
              <a:rPr lang="en-US" altLang="zh-CN" sz="1200" dirty="0" smtClean="0"/>
              <a:t>”</a:t>
            </a:r>
            <a:r>
              <a:rPr lang="zh-CN" altLang="en-US" sz="1200" dirty="0" smtClean="0"/>
              <a:t>的课程</a:t>
            </a:r>
            <a:r>
              <a:rPr lang="en-US" altLang="zh-CN" sz="1200" dirty="0" smtClean="0"/>
              <a:t>,</a:t>
            </a:r>
            <a:r>
              <a:rPr lang="zh-CN" altLang="en-US" sz="1200" dirty="0" smtClean="0"/>
              <a:t>相应各班任教名为</a:t>
            </a:r>
            <a:r>
              <a:rPr lang="en-US" altLang="zh-CN" sz="1200" dirty="0" smtClean="0"/>
              <a:t>“</a:t>
            </a:r>
            <a:r>
              <a:rPr lang="zh-CN" altLang="en-US" sz="1200" dirty="0" smtClean="0"/>
              <a:t>唐赵</a:t>
            </a:r>
            <a:r>
              <a:rPr lang="en-US" altLang="zh-CN" sz="1200" dirty="0" smtClean="0"/>
              <a:t>”</a:t>
            </a:r>
            <a:r>
              <a:rPr lang="zh-CN" altLang="en-US" sz="1200" dirty="0" smtClean="0"/>
              <a:t>或</a:t>
            </a:r>
            <a:r>
              <a:rPr lang="en-US" altLang="zh-CN" sz="1200" dirty="0" smtClean="0"/>
              <a:t>“</a:t>
            </a:r>
            <a:r>
              <a:rPr lang="zh-CN" altLang="en-US" sz="1200" dirty="0" smtClean="0"/>
              <a:t>唐</a:t>
            </a:r>
            <a:r>
              <a:rPr lang="en-US" altLang="zh-CN" sz="1200" dirty="0" smtClean="0"/>
              <a:t>+</a:t>
            </a:r>
            <a:r>
              <a:rPr lang="zh-CN" altLang="en-US" sz="1200" dirty="0" smtClean="0"/>
              <a:t>赵</a:t>
            </a:r>
            <a:r>
              <a:rPr lang="en-US" altLang="zh-CN" sz="1200" dirty="0" smtClean="0"/>
              <a:t>”,</a:t>
            </a:r>
            <a:r>
              <a:rPr lang="zh-CN" altLang="en-US" sz="1200" dirty="0" smtClean="0"/>
              <a:t>节数为</a:t>
            </a:r>
            <a:r>
              <a:rPr lang="en-US" altLang="zh-CN" sz="1200" dirty="0" smtClean="0"/>
              <a:t>1</a:t>
            </a:r>
            <a:r>
              <a:rPr lang="zh-CN" altLang="en-US" sz="1200" dirty="0" smtClean="0"/>
              <a:t> </a:t>
            </a:r>
            <a:r>
              <a:rPr lang="en-US" altLang="zh-CN" sz="1200" dirty="0" smtClean="0"/>
              <a:t>;</a:t>
            </a:r>
          </a:p>
          <a:p>
            <a:pPr algn="ctr"/>
            <a:endParaRPr lang="zh-CN" altLang="en-US" sz="1200" dirty="0"/>
          </a:p>
        </p:txBody>
      </p:sp>
      <p:sp>
        <p:nvSpPr>
          <p:cNvPr id="7" name="圆角矩形标注 6"/>
          <p:cNvSpPr/>
          <p:nvPr/>
        </p:nvSpPr>
        <p:spPr>
          <a:xfrm>
            <a:off x="0" y="2278761"/>
            <a:ext cx="9144000" cy="714380"/>
          </a:xfrm>
          <a:prstGeom prst="wedgeRoundRectCallout">
            <a:avLst>
              <a:gd name="adj1" fmla="val 20692"/>
              <a:gd name="adj2" fmla="val -50910"/>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200" dirty="0" smtClean="0"/>
              <a:t>2</a:t>
            </a:r>
            <a:r>
              <a:rPr lang="zh-CN" altLang="en-US" sz="1200" dirty="0" smtClean="0"/>
              <a:t>、</a:t>
            </a:r>
            <a:r>
              <a:rPr lang="zh-CN" altLang="en-US" sz="1200" dirty="0" smtClean="0">
                <a:solidFill>
                  <a:schemeClr val="bg1"/>
                </a:solidFill>
              </a:rPr>
              <a:t>全校性或多班统一课的课程设置</a:t>
            </a:r>
            <a:r>
              <a:rPr lang="en-US" altLang="zh-CN" sz="1200" dirty="0" smtClean="0">
                <a:solidFill>
                  <a:schemeClr val="bg1"/>
                </a:solidFill>
              </a:rPr>
              <a:t>:</a:t>
            </a:r>
            <a:r>
              <a:rPr lang="zh-CN" altLang="en-US" sz="1200" dirty="0" smtClean="0">
                <a:solidFill>
                  <a:schemeClr val="bg1"/>
                </a:solidFill>
              </a:rPr>
              <a:t>对于周会、班会、劳动、扫除、自习等统一时间上课的课程，必须避免其同名任教的冲突。分工表输入时，此类课程的任教名须用班级名或班级码来担任（避免了同名，才可将各班课排到同节次上）</a:t>
            </a:r>
            <a:endParaRPr lang="en-US" altLang="zh-CN" sz="1200" dirty="0" smtClean="0"/>
          </a:p>
          <a:p>
            <a:pPr algn="ctr"/>
            <a:endParaRPr lang="zh-CN" altLang="en-US" sz="1200" dirty="0"/>
          </a:p>
        </p:txBody>
      </p:sp>
      <p:sp>
        <p:nvSpPr>
          <p:cNvPr id="8" name="圆角矩形标注 7"/>
          <p:cNvSpPr/>
          <p:nvPr/>
        </p:nvSpPr>
        <p:spPr>
          <a:xfrm>
            <a:off x="0" y="2865081"/>
            <a:ext cx="9144000" cy="1000132"/>
          </a:xfrm>
          <a:prstGeom prst="wedgeRoundRectCallout">
            <a:avLst>
              <a:gd name="adj1" fmla="val 20692"/>
              <a:gd name="adj2" fmla="val -50910"/>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200" dirty="0" smtClean="0"/>
              <a:t>3</a:t>
            </a:r>
            <a:r>
              <a:rPr lang="zh-CN" altLang="en-US" sz="1200" dirty="0" smtClean="0"/>
              <a:t>、合班</a:t>
            </a:r>
            <a:r>
              <a:rPr lang="zh-CN" altLang="en-US" sz="1200" dirty="0" smtClean="0">
                <a:solidFill>
                  <a:schemeClr val="bg1"/>
                </a:solidFill>
              </a:rPr>
              <a:t>课的课程设置</a:t>
            </a:r>
            <a:r>
              <a:rPr lang="en-US" altLang="zh-CN" sz="1200" dirty="0" smtClean="0">
                <a:solidFill>
                  <a:schemeClr val="bg1"/>
                </a:solidFill>
              </a:rPr>
              <a:t>:</a:t>
            </a:r>
            <a:r>
              <a:rPr lang="zh-CN" altLang="en-US" sz="1200" dirty="0" smtClean="0">
                <a:solidFill>
                  <a:schemeClr val="bg1"/>
                </a:solidFill>
              </a:rPr>
              <a:t>同理，避免了同名，才可将各班课排到同节次上；例如，各班英语课，总节数</a:t>
            </a:r>
            <a:r>
              <a:rPr lang="en-US" altLang="zh-CN" sz="1200" dirty="0" smtClean="0">
                <a:solidFill>
                  <a:schemeClr val="bg1"/>
                </a:solidFill>
              </a:rPr>
              <a:t>6</a:t>
            </a:r>
            <a:r>
              <a:rPr lang="zh-CN" altLang="en-US" sz="1200" dirty="0" smtClean="0">
                <a:solidFill>
                  <a:schemeClr val="bg1"/>
                </a:solidFill>
              </a:rPr>
              <a:t>节，其中</a:t>
            </a:r>
            <a:r>
              <a:rPr lang="en-US" altLang="zh-CN" sz="1200" dirty="0" smtClean="0">
                <a:solidFill>
                  <a:schemeClr val="bg1"/>
                </a:solidFill>
              </a:rPr>
              <a:t>1</a:t>
            </a:r>
            <a:r>
              <a:rPr lang="zh-CN" altLang="en-US" sz="1200" dirty="0" smtClean="0">
                <a:solidFill>
                  <a:schemeClr val="bg1"/>
                </a:solidFill>
              </a:rPr>
              <a:t>节需合并上大课炼听力，此时，应设置</a:t>
            </a:r>
            <a:r>
              <a:rPr lang="en-US" altLang="zh-CN" sz="1200" dirty="0" smtClean="0">
                <a:solidFill>
                  <a:schemeClr val="bg1"/>
                </a:solidFill>
              </a:rPr>
              <a:t>5</a:t>
            </a:r>
            <a:r>
              <a:rPr lang="zh-CN" altLang="en-US" sz="1200" dirty="0" smtClean="0">
                <a:solidFill>
                  <a:schemeClr val="bg1"/>
                </a:solidFill>
              </a:rPr>
              <a:t>节英语课为原定教师任教，各班另增</a:t>
            </a:r>
            <a:r>
              <a:rPr lang="en-US" altLang="zh-CN" sz="1200" dirty="0" smtClean="0">
                <a:solidFill>
                  <a:schemeClr val="bg1"/>
                </a:solidFill>
              </a:rPr>
              <a:t>1</a:t>
            </a:r>
            <a:r>
              <a:rPr lang="zh-CN" altLang="en-US" sz="1200" dirty="0" smtClean="0">
                <a:solidFill>
                  <a:schemeClr val="bg1"/>
                </a:solidFill>
              </a:rPr>
              <a:t>节听力课，但其任教需用教师名另加班代号组成，才可以实现多班同时上课。 （例 高一</a:t>
            </a:r>
            <a:r>
              <a:rPr lang="en-US" altLang="zh-CN" sz="1200" dirty="0" smtClean="0">
                <a:solidFill>
                  <a:schemeClr val="bg1"/>
                </a:solidFill>
              </a:rPr>
              <a:t>2</a:t>
            </a:r>
            <a:r>
              <a:rPr lang="zh-CN" altLang="en-US" sz="1200" dirty="0" smtClean="0">
                <a:solidFill>
                  <a:schemeClr val="bg1"/>
                </a:solidFill>
              </a:rPr>
              <a:t>班英语徐明达老师 听力任教名改为“ 徐明达</a:t>
            </a:r>
            <a:r>
              <a:rPr lang="en-US" altLang="zh-CN" sz="1200" dirty="0" smtClean="0">
                <a:solidFill>
                  <a:schemeClr val="bg1"/>
                </a:solidFill>
              </a:rPr>
              <a:t>2</a:t>
            </a:r>
            <a:r>
              <a:rPr lang="zh-CN" altLang="en-US" sz="1200" dirty="0" smtClean="0">
                <a:solidFill>
                  <a:schemeClr val="bg1"/>
                </a:solidFill>
              </a:rPr>
              <a:t>” 或“明达 </a:t>
            </a:r>
            <a:r>
              <a:rPr lang="en-US" altLang="zh-CN" sz="1200" dirty="0" smtClean="0">
                <a:solidFill>
                  <a:schemeClr val="bg1"/>
                </a:solidFill>
              </a:rPr>
              <a:t>2</a:t>
            </a:r>
            <a:r>
              <a:rPr lang="zh-CN" altLang="en-US" sz="1200" dirty="0" smtClean="0">
                <a:solidFill>
                  <a:schemeClr val="bg1"/>
                </a:solidFill>
              </a:rPr>
              <a:t>”，实际上大课时 可能是几位老师当中的某一位，这位老师的课表打印请排完课后在 自定义组合课表里完成输出）</a:t>
            </a:r>
            <a:endParaRPr lang="en-US" altLang="zh-CN" sz="1200" dirty="0" smtClean="0"/>
          </a:p>
          <a:p>
            <a:pPr algn="ctr"/>
            <a:endParaRPr lang="zh-CN" altLang="en-US" sz="1200" dirty="0"/>
          </a:p>
        </p:txBody>
      </p:sp>
      <p:sp>
        <p:nvSpPr>
          <p:cNvPr id="10" name="圆角矩形标注 9"/>
          <p:cNvSpPr/>
          <p:nvPr/>
        </p:nvSpPr>
        <p:spPr>
          <a:xfrm>
            <a:off x="0" y="3857628"/>
            <a:ext cx="9144000" cy="1109495"/>
          </a:xfrm>
          <a:prstGeom prst="wedgeRoundRectCallout">
            <a:avLst>
              <a:gd name="adj1" fmla="val 20692"/>
              <a:gd name="adj2" fmla="val -50910"/>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200" dirty="0" smtClean="0"/>
              <a:t>4</a:t>
            </a:r>
            <a:r>
              <a:rPr lang="zh-CN" altLang="en-US" sz="1200" dirty="0" smtClean="0"/>
              <a:t>、两班合并男女生分开上体育课</a:t>
            </a:r>
            <a:r>
              <a:rPr lang="en-US" altLang="zh-CN" sz="1200" dirty="0" smtClean="0">
                <a:solidFill>
                  <a:schemeClr val="bg1"/>
                </a:solidFill>
              </a:rPr>
              <a:t>:</a:t>
            </a:r>
            <a:r>
              <a:rPr lang="zh-CN" altLang="en-US" sz="1200" dirty="0" smtClean="0">
                <a:solidFill>
                  <a:schemeClr val="bg1"/>
                </a:solidFill>
              </a:rPr>
              <a:t>例如某年级每周</a:t>
            </a:r>
            <a:r>
              <a:rPr lang="en-US" altLang="zh-CN" sz="1200" dirty="0" smtClean="0">
                <a:solidFill>
                  <a:schemeClr val="bg1"/>
                </a:solidFill>
              </a:rPr>
              <a:t>3</a:t>
            </a:r>
            <a:r>
              <a:rPr lang="zh-CN" altLang="en-US" sz="1200" dirty="0" smtClean="0">
                <a:solidFill>
                  <a:schemeClr val="bg1"/>
                </a:solidFill>
              </a:rPr>
              <a:t>节体育，每节都是男生女生分开上课，此时需将多个班</a:t>
            </a:r>
            <a:r>
              <a:rPr lang="en-US" altLang="zh-CN" sz="1200" dirty="0" smtClean="0">
                <a:solidFill>
                  <a:schemeClr val="bg1"/>
                </a:solidFill>
              </a:rPr>
              <a:t>(</a:t>
            </a:r>
            <a:r>
              <a:rPr lang="zh-CN" altLang="en-US" sz="1200" dirty="0" smtClean="0">
                <a:solidFill>
                  <a:schemeClr val="bg1"/>
                </a:solidFill>
              </a:rPr>
              <a:t>根据情况可以全年级</a:t>
            </a:r>
            <a:endParaRPr lang="en-US" altLang="zh-CN" sz="1200" dirty="0" smtClean="0">
              <a:solidFill>
                <a:schemeClr val="bg1"/>
              </a:solidFill>
            </a:endParaRPr>
          </a:p>
          <a:p>
            <a:r>
              <a:rPr lang="en-US" altLang="zh-CN" sz="1200" dirty="0" smtClean="0">
                <a:solidFill>
                  <a:schemeClr val="bg1"/>
                </a:solidFill>
              </a:rPr>
              <a:t>)</a:t>
            </a:r>
            <a:r>
              <a:rPr lang="zh-CN" altLang="en-US" sz="1200" dirty="0" smtClean="0">
                <a:solidFill>
                  <a:schemeClr val="bg1"/>
                </a:solidFill>
              </a:rPr>
              <a:t>的体育课同排在相同的时段节次上以便合并上 课</a:t>
            </a:r>
            <a:r>
              <a:rPr lang="en-US" altLang="zh-CN" sz="1200" dirty="0" smtClean="0">
                <a:solidFill>
                  <a:schemeClr val="bg1"/>
                </a:solidFill>
              </a:rPr>
              <a:t>,</a:t>
            </a:r>
            <a:r>
              <a:rPr lang="zh-CN" altLang="en-US" sz="1200" dirty="0" smtClean="0">
                <a:solidFill>
                  <a:schemeClr val="bg1"/>
                </a:solidFill>
              </a:rPr>
              <a:t>这些课的任教名须以各班不同的新名设置到分工表</a:t>
            </a:r>
            <a:r>
              <a:rPr lang="en-US" altLang="zh-CN" sz="1200" dirty="0" smtClean="0">
                <a:solidFill>
                  <a:schemeClr val="bg1"/>
                </a:solidFill>
              </a:rPr>
              <a:t>.</a:t>
            </a:r>
            <a:r>
              <a:rPr lang="zh-CN" altLang="en-US" sz="1200" dirty="0" smtClean="0">
                <a:solidFill>
                  <a:schemeClr val="bg1"/>
                </a:solidFill>
              </a:rPr>
              <a:t> 排课时先期将其排到多班相同的节次上</a:t>
            </a:r>
            <a:r>
              <a:rPr lang="en-US" altLang="zh-CN" sz="1200" dirty="0" smtClean="0">
                <a:solidFill>
                  <a:schemeClr val="bg1"/>
                </a:solidFill>
              </a:rPr>
              <a:t>.</a:t>
            </a:r>
            <a:r>
              <a:rPr lang="zh-CN" altLang="en-US" sz="1200" dirty="0" smtClean="0">
                <a:solidFill>
                  <a:schemeClr val="bg1"/>
                </a:solidFill>
              </a:rPr>
              <a:t>输出课表时</a:t>
            </a:r>
            <a:r>
              <a:rPr lang="en-US" altLang="zh-CN" sz="1200" dirty="0" smtClean="0">
                <a:solidFill>
                  <a:schemeClr val="bg1"/>
                </a:solidFill>
              </a:rPr>
              <a:t>,</a:t>
            </a:r>
            <a:r>
              <a:rPr lang="zh-CN" altLang="en-US" sz="1200" dirty="0" smtClean="0">
                <a:solidFill>
                  <a:schemeClr val="bg1"/>
                </a:solidFill>
              </a:rPr>
              <a:t>利用自定义组合课表重组输出任教各班男女生的上课老师课表 。   </a:t>
            </a:r>
            <a:endParaRPr lang="en-US" altLang="zh-CN" sz="1200" dirty="0" smtClean="0">
              <a:solidFill>
                <a:schemeClr val="bg1"/>
              </a:solidFill>
            </a:endParaRPr>
          </a:p>
          <a:p>
            <a:endParaRPr lang="en-US" altLang="zh-CN" sz="1200" dirty="0" smtClean="0">
              <a:solidFill>
                <a:schemeClr val="bg1"/>
              </a:solidFill>
            </a:endParaRPr>
          </a:p>
          <a:p>
            <a:endParaRPr lang="en-US" altLang="zh-CN" sz="1200" dirty="0" smtClean="0"/>
          </a:p>
          <a:p>
            <a:endParaRPr lang="zh-CN" altLang="en-US" sz="1200" dirty="0"/>
          </a:p>
        </p:txBody>
      </p:sp>
      <p:sp>
        <p:nvSpPr>
          <p:cNvPr id="9" name="圆角矩形标注 8"/>
          <p:cNvSpPr/>
          <p:nvPr/>
        </p:nvSpPr>
        <p:spPr>
          <a:xfrm>
            <a:off x="0" y="4590351"/>
            <a:ext cx="9144000" cy="357190"/>
          </a:xfrm>
          <a:prstGeom prst="wedgeRoundRectCallout">
            <a:avLst>
              <a:gd name="adj1" fmla="val 20692"/>
              <a:gd name="adj2" fmla="val -50910"/>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200" dirty="0" smtClean="0"/>
              <a:t>5</a:t>
            </a:r>
            <a:r>
              <a:rPr lang="zh-CN" altLang="en-US" sz="1200" dirty="0" smtClean="0"/>
              <a:t>、学科教研活动与教师会议及定时段上课限制条件</a:t>
            </a:r>
            <a:r>
              <a:rPr lang="en-US" altLang="zh-CN" sz="1200" dirty="0" smtClean="0">
                <a:solidFill>
                  <a:schemeClr val="bg1"/>
                </a:solidFill>
              </a:rPr>
              <a:t>:</a:t>
            </a:r>
            <a:r>
              <a:rPr lang="zh-CN" altLang="en-US" sz="1200" dirty="0" smtClean="0">
                <a:solidFill>
                  <a:schemeClr val="bg1"/>
                </a:solidFill>
              </a:rPr>
              <a:t>分别设置课程条件和教师条件：见前面图解举例 。</a:t>
            </a:r>
            <a:endParaRPr lang="en-US" altLang="zh-CN" sz="1200" dirty="0" smtClean="0"/>
          </a:p>
          <a:p>
            <a:pPr algn="ctr"/>
            <a:endParaRPr lang="zh-CN" altLang="en-US" sz="1200" dirty="0"/>
          </a:p>
        </p:txBody>
      </p:sp>
      <p:sp>
        <p:nvSpPr>
          <p:cNvPr id="11" name="圆角矩形标注 10"/>
          <p:cNvSpPr/>
          <p:nvPr/>
        </p:nvSpPr>
        <p:spPr>
          <a:xfrm>
            <a:off x="5643" y="5000637"/>
            <a:ext cx="9144000" cy="607310"/>
          </a:xfrm>
          <a:prstGeom prst="wedgeRoundRectCallout">
            <a:avLst>
              <a:gd name="adj1" fmla="val 20692"/>
              <a:gd name="adj2" fmla="val -50910"/>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200" b="1" dirty="0" smtClean="0"/>
              <a:t>6</a:t>
            </a:r>
            <a:r>
              <a:rPr lang="zh-CN" altLang="en-US" sz="1200" b="1" dirty="0" smtClean="0"/>
              <a:t>、电脑课 体育课等场地限制条件：</a:t>
            </a:r>
            <a:r>
              <a:rPr lang="zh-CN" altLang="en-US" sz="1200" b="1" dirty="0" smtClean="0">
                <a:solidFill>
                  <a:schemeClr val="bg1"/>
                </a:solidFill>
              </a:rPr>
              <a:t>如果全校能容纳同时上体育课（或电脑课）的班级数为</a:t>
            </a:r>
            <a:r>
              <a:rPr lang="en-US" altLang="zh-CN" sz="1200" b="1" dirty="0" smtClean="0">
                <a:solidFill>
                  <a:schemeClr val="bg1"/>
                </a:solidFill>
              </a:rPr>
              <a:t>N</a:t>
            </a:r>
            <a:r>
              <a:rPr lang="zh-CN" altLang="en-US" sz="1200" b="1" dirty="0" smtClean="0">
                <a:solidFill>
                  <a:schemeClr val="bg1"/>
                </a:solidFill>
              </a:rPr>
              <a:t>，则设置课程条件如下：课程名  </a:t>
            </a:r>
            <a:r>
              <a:rPr lang="en-US" altLang="zh-CN" sz="1200" b="1" dirty="0" smtClean="0">
                <a:solidFill>
                  <a:schemeClr val="bg1"/>
                </a:solidFill>
              </a:rPr>
              <a:t>〉</a:t>
            </a:r>
            <a:r>
              <a:rPr lang="zh-CN" altLang="en-US" sz="1200" b="1" dirty="0" smtClean="0">
                <a:solidFill>
                  <a:schemeClr val="bg1"/>
                </a:solidFill>
              </a:rPr>
              <a:t>体育（或电脑）；范围  </a:t>
            </a:r>
            <a:r>
              <a:rPr lang="en-US" altLang="zh-CN" sz="1200" b="1" dirty="0" smtClean="0">
                <a:solidFill>
                  <a:schemeClr val="bg1"/>
                </a:solidFill>
              </a:rPr>
              <a:t>〉</a:t>
            </a:r>
            <a:r>
              <a:rPr lang="zh-CN" altLang="en-US" sz="1200" b="1" dirty="0" smtClean="0">
                <a:solidFill>
                  <a:schemeClr val="bg1"/>
                </a:solidFill>
              </a:rPr>
              <a:t>全校班级  ；条件值 </a:t>
            </a:r>
            <a:r>
              <a:rPr lang="en-US" altLang="zh-CN" sz="1200" b="1" dirty="0" smtClean="0">
                <a:solidFill>
                  <a:schemeClr val="bg1"/>
                </a:solidFill>
              </a:rPr>
              <a:t>〉</a:t>
            </a:r>
            <a:r>
              <a:rPr lang="zh-CN" altLang="en-US" sz="1200" b="1" dirty="0" smtClean="0">
                <a:solidFill>
                  <a:schemeClr val="bg1"/>
                </a:solidFill>
              </a:rPr>
              <a:t>一周各节均为正整数</a:t>
            </a:r>
            <a:r>
              <a:rPr lang="en-US" altLang="zh-CN" sz="1200" b="1" dirty="0" smtClean="0">
                <a:solidFill>
                  <a:schemeClr val="bg1"/>
                </a:solidFill>
              </a:rPr>
              <a:t>N</a:t>
            </a:r>
            <a:endParaRPr lang="en-US" altLang="zh-CN" sz="1200" b="1" dirty="0" smtClean="0"/>
          </a:p>
          <a:p>
            <a:pPr algn="ctr"/>
            <a:endParaRPr lang="zh-CN" altLang="en-US" sz="1200" dirty="0"/>
          </a:p>
        </p:txBody>
      </p:sp>
      <p:sp>
        <p:nvSpPr>
          <p:cNvPr id="12" name="圆角矩形标注 11"/>
          <p:cNvSpPr/>
          <p:nvPr/>
        </p:nvSpPr>
        <p:spPr>
          <a:xfrm>
            <a:off x="16932" y="5645870"/>
            <a:ext cx="9144000" cy="547341"/>
          </a:xfrm>
          <a:prstGeom prst="wedgeRoundRectCallout">
            <a:avLst>
              <a:gd name="adj1" fmla="val 20692"/>
              <a:gd name="adj2" fmla="val -50910"/>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200" dirty="0" smtClean="0"/>
              <a:t>7</a:t>
            </a:r>
            <a:r>
              <a:rPr lang="zh-CN" altLang="en-US" sz="1200" dirty="0" smtClean="0"/>
              <a:t>、夫妻同校照顾幼儿条件</a:t>
            </a:r>
            <a:r>
              <a:rPr lang="en-US" altLang="zh-CN" sz="1200" dirty="0" smtClean="0">
                <a:solidFill>
                  <a:schemeClr val="bg1"/>
                </a:solidFill>
              </a:rPr>
              <a:t>:</a:t>
            </a:r>
            <a:r>
              <a:rPr lang="zh-CN" altLang="en-US" sz="1200" dirty="0" smtClean="0">
                <a:solidFill>
                  <a:schemeClr val="bg1"/>
                </a:solidFill>
              </a:rPr>
              <a:t>设置教师条件：范围  </a:t>
            </a:r>
            <a:r>
              <a:rPr lang="en-US" altLang="zh-CN" sz="1200" dirty="0" smtClean="0">
                <a:solidFill>
                  <a:schemeClr val="bg1"/>
                </a:solidFill>
              </a:rPr>
              <a:t>&gt;</a:t>
            </a:r>
            <a:r>
              <a:rPr lang="zh-CN" altLang="en-US" sz="1200" dirty="0" smtClean="0">
                <a:solidFill>
                  <a:schemeClr val="bg1"/>
                </a:solidFill>
              </a:rPr>
              <a:t>  该两名教师 ；条件值  </a:t>
            </a:r>
            <a:r>
              <a:rPr lang="en-US" altLang="zh-CN" sz="1200" dirty="0" smtClean="0">
                <a:solidFill>
                  <a:schemeClr val="bg1"/>
                </a:solidFill>
              </a:rPr>
              <a:t>&gt;  </a:t>
            </a:r>
            <a:r>
              <a:rPr lang="zh-CN" altLang="en-US" sz="1200" dirty="0" smtClean="0">
                <a:solidFill>
                  <a:schemeClr val="bg1"/>
                </a:solidFill>
              </a:rPr>
              <a:t>一周各节均为  </a:t>
            </a:r>
            <a:r>
              <a:rPr lang="en-US" altLang="zh-CN" sz="1200" dirty="0" smtClean="0">
                <a:solidFill>
                  <a:schemeClr val="bg1"/>
                </a:solidFill>
              </a:rPr>
              <a:t>1</a:t>
            </a:r>
            <a:r>
              <a:rPr lang="zh-CN" altLang="en-US" sz="1200" dirty="0" smtClean="0">
                <a:solidFill>
                  <a:schemeClr val="bg1"/>
                </a:solidFill>
              </a:rPr>
              <a:t>  ；实现两人互斥，任何一个节次上两人上课班级数之和不超过</a:t>
            </a:r>
            <a:r>
              <a:rPr lang="en-US" altLang="zh-CN" sz="1200" dirty="0" smtClean="0">
                <a:solidFill>
                  <a:schemeClr val="bg1"/>
                </a:solidFill>
              </a:rPr>
              <a:t>1</a:t>
            </a:r>
            <a:r>
              <a:rPr lang="zh-CN" altLang="en-US" sz="1200" dirty="0" smtClean="0">
                <a:solidFill>
                  <a:schemeClr val="bg1"/>
                </a:solidFill>
              </a:rPr>
              <a:t>（即不会同时上课） </a:t>
            </a:r>
            <a:endParaRPr lang="en-US" altLang="zh-CN" sz="1200" dirty="0" smtClean="0"/>
          </a:p>
          <a:p>
            <a:pPr algn="ctr"/>
            <a:endParaRPr lang="zh-CN" altLang="en-US" sz="1200" dirty="0"/>
          </a:p>
        </p:txBody>
      </p:sp>
      <p:sp>
        <p:nvSpPr>
          <p:cNvPr id="13" name="圆角矩形标注 12"/>
          <p:cNvSpPr/>
          <p:nvPr/>
        </p:nvSpPr>
        <p:spPr>
          <a:xfrm>
            <a:off x="0" y="6143644"/>
            <a:ext cx="9144000" cy="707326"/>
          </a:xfrm>
          <a:prstGeom prst="wedgeRoundRectCallout">
            <a:avLst>
              <a:gd name="adj1" fmla="val 20692"/>
              <a:gd name="adj2" fmla="val -50910"/>
              <a:gd name="adj3" fmla="val 1666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200" dirty="0" smtClean="0">
                <a:solidFill>
                  <a:srgbClr val="FF0000"/>
                </a:solidFill>
              </a:rPr>
              <a:t>数据管理：一键备份、一键清空 和 一键恢复 ，使用这三个菜单 可将当前排课方案 保存为自命名的一个</a:t>
            </a:r>
            <a:r>
              <a:rPr lang="en-US" altLang="zh-CN" sz="1200" dirty="0" smtClean="0">
                <a:solidFill>
                  <a:srgbClr val="FF0000"/>
                </a:solidFill>
              </a:rPr>
              <a:t>TXT</a:t>
            </a:r>
            <a:r>
              <a:rPr lang="zh-CN" altLang="en-US" sz="1200" dirty="0" smtClean="0">
                <a:solidFill>
                  <a:srgbClr val="FF0000"/>
                </a:solidFill>
              </a:rPr>
              <a:t>文件作为备份，然后，在再需要原方案时</a:t>
            </a:r>
            <a:r>
              <a:rPr lang="en-US" altLang="zh-CN" sz="1200" dirty="0" smtClean="0">
                <a:solidFill>
                  <a:srgbClr val="FF0000"/>
                </a:solidFill>
              </a:rPr>
              <a:t>,</a:t>
            </a:r>
            <a:r>
              <a:rPr lang="zh-CN" altLang="en-US" sz="1200" dirty="0" smtClean="0">
                <a:solidFill>
                  <a:srgbClr val="FF0000"/>
                </a:solidFill>
              </a:rPr>
              <a:t>清空当前方案</a:t>
            </a:r>
            <a:r>
              <a:rPr lang="en-US" altLang="zh-CN" sz="1200" dirty="0" smtClean="0">
                <a:solidFill>
                  <a:srgbClr val="FF0000"/>
                </a:solidFill>
              </a:rPr>
              <a:t>,</a:t>
            </a:r>
            <a:r>
              <a:rPr lang="zh-CN" altLang="en-US" sz="1200" dirty="0" smtClean="0">
                <a:solidFill>
                  <a:srgbClr val="FF0000"/>
                </a:solidFill>
              </a:rPr>
              <a:t>使用一键恢复 可以按照备份文件恢复先前排课方案数据</a:t>
            </a:r>
            <a:r>
              <a:rPr lang="en-US" altLang="zh-CN" sz="1200" dirty="0" smtClean="0">
                <a:solidFill>
                  <a:srgbClr val="FF0000"/>
                </a:solidFill>
              </a:rPr>
              <a:t>.</a:t>
            </a:r>
            <a:r>
              <a:rPr lang="zh-CN" altLang="en-US" sz="1200" dirty="0" smtClean="0">
                <a:solidFill>
                  <a:srgbClr val="FF0000"/>
                </a:solidFill>
              </a:rPr>
              <a:t> </a:t>
            </a:r>
            <a:r>
              <a:rPr lang="en-US" altLang="zh-CN" sz="1200" dirty="0" smtClean="0">
                <a:solidFill>
                  <a:srgbClr val="FF0000"/>
                </a:solidFill>
              </a:rPr>
              <a:t>(</a:t>
            </a:r>
            <a:r>
              <a:rPr lang="zh-CN" altLang="en-US" sz="1200" dirty="0" smtClean="0">
                <a:solidFill>
                  <a:srgbClr val="FF0000"/>
                </a:solidFill>
              </a:rPr>
              <a:t>注意保管好</a:t>
            </a:r>
            <a:r>
              <a:rPr lang="en-US" altLang="zh-CN" sz="1200" dirty="0" smtClean="0">
                <a:solidFill>
                  <a:srgbClr val="FF0000"/>
                </a:solidFill>
              </a:rPr>
              <a:t>TXT</a:t>
            </a:r>
            <a:r>
              <a:rPr lang="zh-CN" altLang="en-US" sz="1200" dirty="0" smtClean="0">
                <a:solidFill>
                  <a:srgbClr val="FF0000"/>
                </a:solidFill>
              </a:rPr>
              <a:t>备份文件</a:t>
            </a:r>
            <a:r>
              <a:rPr lang="zh-CN" altLang="en-US" sz="1200" dirty="0" smtClean="0">
                <a:solidFill>
                  <a:srgbClr val="FF0000"/>
                </a:solidFill>
              </a:rPr>
              <a:t>）深想软件公司可以为签约客户代理保管备份文件</a:t>
            </a:r>
            <a:r>
              <a:rPr lang="en-US" altLang="zh-CN" sz="1200" dirty="0" smtClean="0">
                <a:solidFill>
                  <a:srgbClr val="FF0000"/>
                </a:solidFill>
              </a:rPr>
              <a:t>,</a:t>
            </a:r>
            <a:r>
              <a:rPr lang="zh-CN" altLang="en-US" sz="1200" dirty="0" smtClean="0">
                <a:solidFill>
                  <a:srgbClr val="FF0000"/>
                </a:solidFill>
              </a:rPr>
              <a:t>客户导出备份并按日期和校名命名后</a:t>
            </a:r>
            <a:r>
              <a:rPr lang="en-US" altLang="zh-CN" sz="1200" dirty="0" smtClean="0">
                <a:solidFill>
                  <a:srgbClr val="FF0000"/>
                </a:solidFill>
              </a:rPr>
              <a:t>QQ</a:t>
            </a:r>
            <a:r>
              <a:rPr lang="zh-CN" altLang="en-US" sz="1200" dirty="0" smtClean="0">
                <a:solidFill>
                  <a:srgbClr val="FF0000"/>
                </a:solidFill>
              </a:rPr>
              <a:t> </a:t>
            </a:r>
            <a:r>
              <a:rPr lang="zh-CN" altLang="en-US" sz="1200" dirty="0" smtClean="0">
                <a:solidFill>
                  <a:srgbClr val="FF0000"/>
                </a:solidFill>
              </a:rPr>
              <a:t>远程或电邮上传给客</a:t>
            </a:r>
            <a:r>
              <a:rPr lang="zh-CN" altLang="en-US" sz="1200" dirty="0" smtClean="0">
                <a:solidFill>
                  <a:srgbClr val="FF0000"/>
                </a:solidFill>
              </a:rPr>
              <a:t>服 ，将以一学年为限进行妥善保管。</a:t>
            </a:r>
            <a:endParaRPr lang="en-US" altLang="zh-CN" sz="1200" dirty="0" smtClean="0">
              <a:solidFill>
                <a:srgbClr val="FF0000"/>
              </a:solidFill>
            </a:endParaRPr>
          </a:p>
          <a:p>
            <a:pPr algn="ctr"/>
            <a:r>
              <a:rPr lang="zh-CN" altLang="en-US" sz="1200" dirty="0" smtClean="0"/>
              <a:t> </a:t>
            </a:r>
            <a:endParaRPr lang="zh-CN" altLang="en-US" sz="1200" dirty="0"/>
          </a:p>
        </p:txBody>
      </p:sp>
      <p:sp>
        <p:nvSpPr>
          <p:cNvPr id="14" name="圆角矩形标注 13"/>
          <p:cNvSpPr/>
          <p:nvPr/>
        </p:nvSpPr>
        <p:spPr>
          <a:xfrm>
            <a:off x="0" y="1643050"/>
            <a:ext cx="9144000" cy="714380"/>
          </a:xfrm>
          <a:prstGeom prst="wedgeRoundRectCallout">
            <a:avLst>
              <a:gd name="adj1" fmla="val 20692"/>
              <a:gd name="adj2" fmla="val -50910"/>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200" dirty="0" smtClean="0"/>
              <a:t>       单双周上课也可以利用两个教师的互斥条件来实现</a:t>
            </a:r>
            <a:r>
              <a:rPr lang="en-US" altLang="zh-CN" sz="1200" dirty="0" smtClean="0"/>
              <a:t>:</a:t>
            </a:r>
            <a:r>
              <a:rPr lang="zh-CN" altLang="en-US" sz="1200" dirty="0" smtClean="0"/>
              <a:t>例如  </a:t>
            </a:r>
            <a:r>
              <a:rPr lang="zh-CN" altLang="en-US" sz="1200" dirty="0" smtClean="0">
                <a:solidFill>
                  <a:schemeClr val="bg1"/>
                </a:solidFill>
              </a:rPr>
              <a:t>某年级各班物理化学每周共</a:t>
            </a:r>
            <a:r>
              <a:rPr lang="en-US" altLang="zh-CN" sz="1200" dirty="0" smtClean="0">
                <a:solidFill>
                  <a:schemeClr val="bg1"/>
                </a:solidFill>
              </a:rPr>
              <a:t>9</a:t>
            </a:r>
            <a:r>
              <a:rPr lang="zh-CN" altLang="en-US" sz="1200" dirty="0" smtClean="0">
                <a:solidFill>
                  <a:schemeClr val="bg1"/>
                </a:solidFill>
              </a:rPr>
              <a:t>节</a:t>
            </a:r>
            <a:r>
              <a:rPr lang="en-US" altLang="zh-CN" sz="1200" dirty="0" smtClean="0">
                <a:solidFill>
                  <a:schemeClr val="bg1"/>
                </a:solidFill>
              </a:rPr>
              <a:t>,</a:t>
            </a:r>
            <a:r>
              <a:rPr lang="zh-CN" altLang="en-US" sz="1200" dirty="0" smtClean="0">
                <a:solidFill>
                  <a:schemeClr val="bg1"/>
                </a:solidFill>
              </a:rPr>
              <a:t>单周物理</a:t>
            </a:r>
            <a:r>
              <a:rPr lang="en-US" altLang="zh-CN" sz="1200" dirty="0" smtClean="0">
                <a:solidFill>
                  <a:schemeClr val="bg1"/>
                </a:solidFill>
              </a:rPr>
              <a:t>5</a:t>
            </a:r>
            <a:r>
              <a:rPr lang="zh-CN" altLang="en-US" sz="1200" dirty="0" smtClean="0">
                <a:solidFill>
                  <a:schemeClr val="bg1"/>
                </a:solidFill>
              </a:rPr>
              <a:t>节</a:t>
            </a:r>
            <a:r>
              <a:rPr lang="en-US" altLang="zh-CN" sz="1200" dirty="0" smtClean="0">
                <a:solidFill>
                  <a:schemeClr val="bg1"/>
                </a:solidFill>
              </a:rPr>
              <a:t>,</a:t>
            </a:r>
            <a:r>
              <a:rPr lang="zh-CN" altLang="en-US" sz="1200" dirty="0" smtClean="0">
                <a:solidFill>
                  <a:schemeClr val="bg1"/>
                </a:solidFill>
              </a:rPr>
              <a:t>双周化学</a:t>
            </a:r>
            <a:r>
              <a:rPr lang="en-US" altLang="zh-CN" sz="1200" dirty="0" smtClean="0">
                <a:solidFill>
                  <a:schemeClr val="bg1"/>
                </a:solidFill>
              </a:rPr>
              <a:t>5</a:t>
            </a:r>
            <a:r>
              <a:rPr lang="zh-CN" altLang="en-US" sz="1200" dirty="0" smtClean="0">
                <a:solidFill>
                  <a:schemeClr val="bg1"/>
                </a:solidFill>
              </a:rPr>
              <a:t>节</a:t>
            </a:r>
            <a:r>
              <a:rPr lang="en-US" altLang="zh-CN" sz="1200" dirty="0" smtClean="0">
                <a:solidFill>
                  <a:schemeClr val="bg1"/>
                </a:solidFill>
              </a:rPr>
              <a:t>.</a:t>
            </a:r>
            <a:r>
              <a:rPr lang="zh-CN" altLang="en-US" sz="1200" dirty="0" smtClean="0">
                <a:solidFill>
                  <a:schemeClr val="bg1"/>
                </a:solidFill>
              </a:rPr>
              <a:t>此时  分工表仍按单周节数设置</a:t>
            </a:r>
            <a:r>
              <a:rPr lang="en-US" altLang="zh-CN" sz="1200" dirty="0" smtClean="0">
                <a:solidFill>
                  <a:schemeClr val="bg1"/>
                </a:solidFill>
              </a:rPr>
              <a:t>,</a:t>
            </a:r>
            <a:r>
              <a:rPr lang="zh-CN" altLang="en-US" sz="1200" dirty="0" smtClean="0">
                <a:solidFill>
                  <a:schemeClr val="bg1"/>
                </a:solidFill>
              </a:rPr>
              <a:t>在排课条件里添加一个此两老师的互斥条件即可 避免同时上课</a:t>
            </a:r>
            <a:r>
              <a:rPr lang="en-US" altLang="zh-CN" sz="1200" dirty="0" smtClean="0">
                <a:solidFill>
                  <a:schemeClr val="bg1"/>
                </a:solidFill>
              </a:rPr>
              <a:t>,</a:t>
            </a:r>
            <a:r>
              <a:rPr lang="zh-CN" altLang="en-US" sz="1200" dirty="0" smtClean="0">
                <a:solidFill>
                  <a:schemeClr val="bg1"/>
                </a:solidFill>
              </a:rPr>
              <a:t>满足单双周 轮上 要求</a:t>
            </a:r>
            <a:r>
              <a:rPr lang="en-US" altLang="zh-CN" sz="1200" dirty="0" smtClean="0">
                <a:solidFill>
                  <a:schemeClr val="bg1"/>
                </a:solidFill>
              </a:rPr>
              <a:t>.</a:t>
            </a:r>
            <a:r>
              <a:rPr lang="zh-CN" altLang="en-US" sz="1200" dirty="0" smtClean="0">
                <a:solidFill>
                  <a:schemeClr val="bg1"/>
                </a:solidFill>
              </a:rPr>
              <a:t>互斥条件设置方法参见下文</a:t>
            </a:r>
            <a:r>
              <a:rPr lang="en-US" altLang="zh-CN" sz="1200" dirty="0" smtClean="0">
                <a:solidFill>
                  <a:schemeClr val="bg1"/>
                </a:solidFill>
              </a:rPr>
              <a:t>,</a:t>
            </a:r>
            <a:r>
              <a:rPr lang="zh-CN" altLang="en-US" sz="1200" dirty="0" smtClean="0">
                <a:solidFill>
                  <a:schemeClr val="bg1"/>
                </a:solidFill>
              </a:rPr>
              <a:t>当学校限制条件很多 课位资源紧张时</a:t>
            </a:r>
            <a:r>
              <a:rPr lang="en-US" altLang="zh-CN" sz="1200" dirty="0" smtClean="0">
                <a:solidFill>
                  <a:schemeClr val="bg1"/>
                </a:solidFill>
              </a:rPr>
              <a:t>,</a:t>
            </a:r>
            <a:r>
              <a:rPr lang="zh-CN" altLang="en-US" sz="1200" dirty="0" smtClean="0">
                <a:solidFill>
                  <a:schemeClr val="bg1"/>
                </a:solidFill>
              </a:rPr>
              <a:t>建议还是采用前文方法解决单双周问题</a:t>
            </a:r>
            <a:r>
              <a:rPr lang="en-US" altLang="zh-CN" sz="1200" dirty="0" smtClean="0">
                <a:solidFill>
                  <a:schemeClr val="bg1"/>
                </a:solidFill>
              </a:rPr>
              <a:t>.</a:t>
            </a:r>
            <a:endParaRPr lang="en-US" altLang="zh-CN" sz="1200" dirty="0" smtClean="0"/>
          </a:p>
          <a:p>
            <a:pPr algn="ctr"/>
            <a:endParaRPr lang="zh-CN" altLang="en-US" sz="1200"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p:cNvPicPr>
            <a:picLocks noChangeAspect="1" noChangeArrowheads="1"/>
          </p:cNvPicPr>
          <p:nvPr/>
        </p:nvPicPr>
        <p:blipFill>
          <a:blip r:embed="rId2"/>
          <a:srcRect/>
          <a:stretch>
            <a:fillRect/>
          </a:stretch>
        </p:blipFill>
        <p:spPr bwMode="auto">
          <a:xfrm>
            <a:off x="537782" y="1015455"/>
            <a:ext cx="6542087" cy="790575"/>
          </a:xfrm>
          <a:prstGeom prst="rect">
            <a:avLst/>
          </a:prstGeom>
          <a:noFill/>
          <a:ln w="9525">
            <a:noFill/>
            <a:miter lim="800000"/>
            <a:headEnd/>
            <a:tailEnd/>
          </a:ln>
          <a:effectLst/>
        </p:spPr>
      </p:pic>
      <p:pic>
        <p:nvPicPr>
          <p:cNvPr id="1026" name="Picture 2"/>
          <p:cNvPicPr>
            <a:picLocks noChangeAspect="1" noChangeArrowheads="1"/>
          </p:cNvPicPr>
          <p:nvPr/>
        </p:nvPicPr>
        <p:blipFill>
          <a:blip r:embed="rId3"/>
          <a:srcRect/>
          <a:stretch>
            <a:fillRect/>
          </a:stretch>
        </p:blipFill>
        <p:spPr bwMode="auto">
          <a:xfrm>
            <a:off x="4229980" y="1515521"/>
            <a:ext cx="4378425" cy="1785949"/>
          </a:xfrm>
          <a:prstGeom prst="rect">
            <a:avLst/>
          </a:prstGeom>
          <a:noFill/>
          <a:ln w="9525">
            <a:noFill/>
            <a:miter lim="800000"/>
            <a:headEnd/>
            <a:tailEnd/>
          </a:ln>
          <a:effectLst/>
        </p:spPr>
      </p:pic>
      <p:sp>
        <p:nvSpPr>
          <p:cNvPr id="3" name="圆角矩形标注 2"/>
          <p:cNvSpPr/>
          <p:nvPr/>
        </p:nvSpPr>
        <p:spPr>
          <a:xfrm>
            <a:off x="191913" y="1850133"/>
            <a:ext cx="3857620" cy="808396"/>
          </a:xfrm>
          <a:prstGeom prst="wedgeRoundRectCallout">
            <a:avLst>
              <a:gd name="adj1" fmla="val 50738"/>
              <a:gd name="adj2" fmla="val -87552"/>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t>打印菜单可自选格式（颜色、字体、备注、一页多表等选项）打印班级课表、教师课表、总课表等等</a:t>
            </a:r>
            <a:endParaRPr lang="en-US" altLang="zh-CN" sz="1200" dirty="0" smtClean="0"/>
          </a:p>
          <a:p>
            <a:pPr algn="ctr"/>
            <a:endParaRPr lang="zh-CN" altLang="en-US" dirty="0"/>
          </a:p>
        </p:txBody>
      </p:sp>
      <p:sp>
        <p:nvSpPr>
          <p:cNvPr id="8" name="TextBox 7"/>
          <p:cNvSpPr txBox="1"/>
          <p:nvPr/>
        </p:nvSpPr>
        <p:spPr>
          <a:xfrm>
            <a:off x="3428992" y="214491"/>
            <a:ext cx="2064336" cy="369332"/>
          </a:xfrm>
          <a:prstGeom prst="rect">
            <a:avLst/>
          </a:prstGeom>
          <a:noFill/>
        </p:spPr>
        <p:txBody>
          <a:bodyPr wrap="square" rtlCol="0">
            <a:spAutoFit/>
          </a:bodyPr>
          <a:lstStyle/>
          <a:p>
            <a:r>
              <a:rPr lang="zh-CN" altLang="en-US" b="1" dirty="0" smtClean="0">
                <a:solidFill>
                  <a:srgbClr val="00B050"/>
                </a:solidFill>
              </a:rPr>
              <a:t>四、打印和输出</a:t>
            </a:r>
            <a:endParaRPr lang="en-US" altLang="zh-CN" b="1" dirty="0">
              <a:solidFill>
                <a:srgbClr val="00B050"/>
              </a:solidFill>
            </a:endParaRPr>
          </a:p>
        </p:txBody>
      </p:sp>
      <p:pic>
        <p:nvPicPr>
          <p:cNvPr id="1027" name="Picture 3"/>
          <p:cNvPicPr>
            <a:picLocks noChangeAspect="1" noChangeArrowheads="1"/>
          </p:cNvPicPr>
          <p:nvPr/>
        </p:nvPicPr>
        <p:blipFill>
          <a:blip r:embed="rId4"/>
          <a:srcRect/>
          <a:stretch>
            <a:fillRect/>
          </a:stretch>
        </p:blipFill>
        <p:spPr bwMode="auto">
          <a:xfrm>
            <a:off x="5019502" y="1515521"/>
            <a:ext cx="1028700" cy="542925"/>
          </a:xfrm>
          <a:prstGeom prst="rect">
            <a:avLst/>
          </a:prstGeom>
          <a:noFill/>
          <a:ln w="9525">
            <a:noFill/>
            <a:miter lim="800000"/>
            <a:headEnd/>
            <a:tailEnd/>
          </a:ln>
          <a:effectLst/>
        </p:spPr>
      </p:pic>
      <p:sp>
        <p:nvSpPr>
          <p:cNvPr id="10" name="椭圆 9"/>
          <p:cNvSpPr/>
          <p:nvPr/>
        </p:nvSpPr>
        <p:spPr>
          <a:xfrm rot="16200000">
            <a:off x="4444294" y="872579"/>
            <a:ext cx="357190" cy="107157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标注 10"/>
          <p:cNvSpPr/>
          <p:nvPr/>
        </p:nvSpPr>
        <p:spPr>
          <a:xfrm>
            <a:off x="4587170" y="3944413"/>
            <a:ext cx="4429124" cy="2003968"/>
          </a:xfrm>
          <a:prstGeom prst="wedgeRoundRectCallout">
            <a:avLst>
              <a:gd name="adj1" fmla="val -22809"/>
              <a:gd name="adj2" fmla="val -50885"/>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t>紧急情况下的两个特别功能：</a:t>
            </a:r>
            <a:r>
              <a:rPr lang="en-US" altLang="zh-CN" sz="1600" dirty="0" smtClean="0"/>
              <a:t>TXT</a:t>
            </a:r>
            <a:r>
              <a:rPr lang="zh-CN" altLang="en-US" sz="1600" dirty="0" smtClean="0"/>
              <a:t>课表和自定义组合课表；一般输出由排课软件自动调用系统所装的</a:t>
            </a:r>
            <a:r>
              <a:rPr lang="en-US" altLang="zh-CN" sz="1600" dirty="0" smtClean="0"/>
              <a:t>EXCEL</a:t>
            </a:r>
            <a:r>
              <a:rPr lang="zh-CN" altLang="en-US" sz="1600" dirty="0" smtClean="0"/>
              <a:t>进行。若排课电脑系统环境内的</a:t>
            </a:r>
            <a:r>
              <a:rPr lang="en-US" altLang="zh-CN" sz="1600" dirty="0" smtClean="0"/>
              <a:t>EXCEL</a:t>
            </a:r>
            <a:r>
              <a:rPr lang="zh-CN" altLang="en-US" sz="1600" dirty="0" smtClean="0"/>
              <a:t>不可被调用时，则可先导出</a:t>
            </a:r>
            <a:r>
              <a:rPr lang="en-US" altLang="zh-CN" sz="1600" dirty="0" smtClean="0"/>
              <a:t>txt</a:t>
            </a:r>
            <a:r>
              <a:rPr lang="zh-CN" altLang="en-US" sz="1600" dirty="0" smtClean="0"/>
              <a:t>文本格式的课表再保存粘贴到手工另行启动的</a:t>
            </a:r>
            <a:r>
              <a:rPr lang="en-US" altLang="zh-CN" sz="1600" dirty="0" smtClean="0"/>
              <a:t>EXCEL</a:t>
            </a:r>
            <a:r>
              <a:rPr lang="zh-CN" altLang="en-US" sz="1600" dirty="0" smtClean="0"/>
              <a:t>表中去。自定义组合课表是用于对现有课表的重新选用和组合，满足 代课 换课 临时课  疑难课的课表变形输出。</a:t>
            </a:r>
            <a:endParaRPr lang="zh-CN" altLang="en-US" sz="1600" dirty="0"/>
          </a:p>
        </p:txBody>
      </p:sp>
      <p:pic>
        <p:nvPicPr>
          <p:cNvPr id="1029" name="Picture 5"/>
          <p:cNvPicPr>
            <a:picLocks noChangeAspect="1" noChangeArrowheads="1"/>
          </p:cNvPicPr>
          <p:nvPr/>
        </p:nvPicPr>
        <p:blipFill>
          <a:blip r:embed="rId5"/>
          <a:srcRect/>
          <a:stretch>
            <a:fillRect/>
          </a:stretch>
        </p:blipFill>
        <p:spPr bwMode="auto">
          <a:xfrm>
            <a:off x="372328" y="3515785"/>
            <a:ext cx="3571900" cy="2322502"/>
          </a:xfrm>
          <a:prstGeom prst="rect">
            <a:avLst/>
          </a:prstGeom>
          <a:noFill/>
          <a:ln w="9525">
            <a:noFill/>
            <a:miter lim="800000"/>
            <a:headEnd/>
            <a:tailEnd/>
          </a:ln>
          <a:effectLst/>
        </p:spPr>
      </p:pic>
      <p:sp>
        <p:nvSpPr>
          <p:cNvPr id="14" name="虚尾箭头 13"/>
          <p:cNvSpPr/>
          <p:nvPr/>
        </p:nvSpPr>
        <p:spPr>
          <a:xfrm rot="5400000">
            <a:off x="1801088" y="2729967"/>
            <a:ext cx="571504" cy="714380"/>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箭头连接符 15"/>
          <p:cNvCxnSpPr/>
          <p:nvPr/>
        </p:nvCxnSpPr>
        <p:spPr>
          <a:xfrm rot="16200000" flipV="1">
            <a:off x="4730046" y="3087157"/>
            <a:ext cx="1285884" cy="285752"/>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7" name="直接箭头连接符 16"/>
          <p:cNvCxnSpPr/>
          <p:nvPr/>
        </p:nvCxnSpPr>
        <p:spPr>
          <a:xfrm rot="16200000" flipV="1">
            <a:off x="6265963" y="3480066"/>
            <a:ext cx="642942" cy="142876"/>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642910" y="1142984"/>
            <a:ext cx="8042272" cy="4479179"/>
          </a:xfrm>
          <a:prstGeom prst="rect">
            <a:avLst/>
          </a:prstGeom>
          <a:noFill/>
          <a:ln w="9525">
            <a:noFill/>
            <a:miter lim="800000"/>
            <a:headEnd/>
            <a:tailEnd/>
          </a:ln>
          <a:effectLst/>
        </p:spPr>
      </p:pic>
      <p:sp>
        <p:nvSpPr>
          <p:cNvPr id="3" name="TextBox 2"/>
          <p:cNvSpPr txBox="1"/>
          <p:nvPr/>
        </p:nvSpPr>
        <p:spPr>
          <a:xfrm>
            <a:off x="3428992" y="357166"/>
            <a:ext cx="2500330" cy="369332"/>
          </a:xfrm>
          <a:prstGeom prst="rect">
            <a:avLst/>
          </a:prstGeom>
          <a:noFill/>
        </p:spPr>
        <p:txBody>
          <a:bodyPr wrap="square" rtlCol="0">
            <a:spAutoFit/>
          </a:bodyPr>
          <a:lstStyle/>
          <a:p>
            <a:r>
              <a:rPr lang="zh-CN" altLang="en-US" b="1" dirty="0" smtClean="0">
                <a:solidFill>
                  <a:srgbClr val="00B050"/>
                </a:solidFill>
              </a:rPr>
              <a:t>自定义组合课表输出</a:t>
            </a:r>
            <a:endParaRPr lang="en-US" altLang="zh-CN" b="1" dirty="0">
              <a:solidFill>
                <a:srgbClr val="00B050"/>
              </a:solidFill>
            </a:endParaRPr>
          </a:p>
        </p:txBody>
      </p:sp>
      <p:sp>
        <p:nvSpPr>
          <p:cNvPr id="4" name="椭圆 3"/>
          <p:cNvSpPr/>
          <p:nvPr/>
        </p:nvSpPr>
        <p:spPr>
          <a:xfrm rot="16200000">
            <a:off x="1900748" y="1385343"/>
            <a:ext cx="699033" cy="107157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rot="16200000">
            <a:off x="7850475" y="2007914"/>
            <a:ext cx="658289" cy="107157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箭头连接符 5"/>
          <p:cNvCxnSpPr/>
          <p:nvPr/>
        </p:nvCxnSpPr>
        <p:spPr>
          <a:xfrm rot="5400000" flipH="1" flipV="1">
            <a:off x="1535885" y="2821778"/>
            <a:ext cx="357191" cy="285752"/>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p:nvPr/>
        </p:nvCxnSpPr>
        <p:spPr>
          <a:xfrm rot="5400000" flipH="1" flipV="1">
            <a:off x="6250793" y="2893216"/>
            <a:ext cx="357191" cy="285752"/>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0" name="圆角矩形标注 9"/>
          <p:cNvSpPr/>
          <p:nvPr/>
        </p:nvSpPr>
        <p:spPr>
          <a:xfrm>
            <a:off x="642910" y="2714620"/>
            <a:ext cx="714380" cy="428628"/>
          </a:xfrm>
          <a:prstGeom prst="wedgeRoundRectCallout">
            <a:avLst>
              <a:gd name="adj1" fmla="val 65946"/>
              <a:gd name="adj2" fmla="val 48236"/>
              <a:gd name="adj3" fmla="val 1666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smtClean="0">
                <a:solidFill>
                  <a:srgbClr val="FF0000"/>
                </a:solidFill>
              </a:rPr>
              <a:t>步骤</a:t>
            </a:r>
            <a:r>
              <a:rPr lang="en-US" altLang="zh-CN" sz="1100" dirty="0" smtClean="0">
                <a:solidFill>
                  <a:srgbClr val="FF0000"/>
                </a:solidFill>
              </a:rPr>
              <a:t>1</a:t>
            </a:r>
            <a:r>
              <a:rPr lang="zh-CN" altLang="en-US" sz="1100" dirty="0" smtClean="0">
                <a:solidFill>
                  <a:srgbClr val="FF0000"/>
                </a:solidFill>
              </a:rPr>
              <a:t>： 点选源课表</a:t>
            </a:r>
            <a:endParaRPr lang="en-US" altLang="zh-CN" sz="1100" dirty="0" smtClean="0">
              <a:solidFill>
                <a:srgbClr val="FF0000"/>
              </a:solidFill>
            </a:endParaRPr>
          </a:p>
        </p:txBody>
      </p:sp>
      <p:sp>
        <p:nvSpPr>
          <p:cNvPr id="11" name="圆角矩形标注 10"/>
          <p:cNvSpPr/>
          <p:nvPr/>
        </p:nvSpPr>
        <p:spPr>
          <a:xfrm>
            <a:off x="5286380" y="2714620"/>
            <a:ext cx="714380" cy="428628"/>
          </a:xfrm>
          <a:prstGeom prst="wedgeRoundRectCallout">
            <a:avLst>
              <a:gd name="adj1" fmla="val 75427"/>
              <a:gd name="adj2" fmla="val 48236"/>
              <a:gd name="adj3" fmla="val 1666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smtClean="0">
                <a:solidFill>
                  <a:srgbClr val="FF0000"/>
                </a:solidFill>
              </a:rPr>
              <a:t>步骤</a:t>
            </a:r>
            <a:r>
              <a:rPr lang="en-US" altLang="zh-CN" sz="1100" dirty="0" smtClean="0">
                <a:solidFill>
                  <a:srgbClr val="FF0000"/>
                </a:solidFill>
              </a:rPr>
              <a:t>1</a:t>
            </a:r>
            <a:r>
              <a:rPr lang="zh-CN" altLang="en-US" sz="1100" dirty="0" smtClean="0">
                <a:solidFill>
                  <a:srgbClr val="FF0000"/>
                </a:solidFill>
              </a:rPr>
              <a:t>： 点选源课表</a:t>
            </a:r>
            <a:endParaRPr lang="en-US" altLang="zh-CN" sz="1100" dirty="0" smtClean="0">
              <a:solidFill>
                <a:srgbClr val="FF0000"/>
              </a:solidFill>
            </a:endParaRPr>
          </a:p>
        </p:txBody>
      </p:sp>
      <p:sp>
        <p:nvSpPr>
          <p:cNvPr id="12" name="圆角矩形标注 11"/>
          <p:cNvSpPr/>
          <p:nvPr/>
        </p:nvSpPr>
        <p:spPr>
          <a:xfrm>
            <a:off x="2857488" y="1285860"/>
            <a:ext cx="785818" cy="857256"/>
          </a:xfrm>
          <a:prstGeom prst="wedgeRoundRectCallout">
            <a:avLst>
              <a:gd name="adj1" fmla="val -71248"/>
              <a:gd name="adj2" fmla="val 35067"/>
              <a:gd name="adj3" fmla="val 1666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smtClean="0">
                <a:solidFill>
                  <a:srgbClr val="FF0000"/>
                </a:solidFill>
              </a:rPr>
              <a:t>步骤</a:t>
            </a:r>
            <a:r>
              <a:rPr lang="en-US" altLang="zh-CN" sz="1100" dirty="0" smtClean="0">
                <a:solidFill>
                  <a:srgbClr val="FF0000"/>
                </a:solidFill>
              </a:rPr>
              <a:t>2</a:t>
            </a:r>
            <a:r>
              <a:rPr lang="zh-CN" altLang="en-US" sz="1100" dirty="0" smtClean="0">
                <a:solidFill>
                  <a:srgbClr val="FF0000"/>
                </a:solidFill>
              </a:rPr>
              <a:t>： 点选需要的节次使其变绿</a:t>
            </a:r>
            <a:endParaRPr lang="en-US" altLang="zh-CN" sz="1100" dirty="0" smtClean="0">
              <a:solidFill>
                <a:srgbClr val="FF0000"/>
              </a:solidFill>
            </a:endParaRPr>
          </a:p>
          <a:p>
            <a:pPr algn="ctr"/>
            <a:endParaRPr lang="en-US" altLang="zh-CN" sz="1100" dirty="0" smtClean="0">
              <a:solidFill>
                <a:srgbClr val="FF0000"/>
              </a:solidFill>
            </a:endParaRPr>
          </a:p>
        </p:txBody>
      </p:sp>
      <p:sp>
        <p:nvSpPr>
          <p:cNvPr id="13" name="圆角矩形标注 12"/>
          <p:cNvSpPr/>
          <p:nvPr/>
        </p:nvSpPr>
        <p:spPr>
          <a:xfrm>
            <a:off x="8143900" y="1214422"/>
            <a:ext cx="785818" cy="785818"/>
          </a:xfrm>
          <a:prstGeom prst="wedgeRoundRectCallout">
            <a:avLst>
              <a:gd name="adj1" fmla="val -54008"/>
              <a:gd name="adj2" fmla="val 103783"/>
              <a:gd name="adj3" fmla="val 1666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smtClean="0">
                <a:solidFill>
                  <a:srgbClr val="FF0000"/>
                </a:solidFill>
              </a:rPr>
              <a:t>步骤</a:t>
            </a:r>
            <a:r>
              <a:rPr lang="en-US" altLang="zh-CN" sz="1100" dirty="0" smtClean="0">
                <a:solidFill>
                  <a:srgbClr val="FF0000"/>
                </a:solidFill>
              </a:rPr>
              <a:t>2</a:t>
            </a:r>
            <a:r>
              <a:rPr lang="zh-CN" altLang="en-US" sz="1100" dirty="0" smtClean="0">
                <a:solidFill>
                  <a:srgbClr val="FF0000"/>
                </a:solidFill>
              </a:rPr>
              <a:t>： 点选需要的节次使其变绿</a:t>
            </a:r>
            <a:endParaRPr lang="en-US" altLang="zh-CN" sz="1100" dirty="0" smtClean="0">
              <a:solidFill>
                <a:srgbClr val="FF0000"/>
              </a:solidFill>
            </a:endParaRPr>
          </a:p>
        </p:txBody>
      </p:sp>
      <p:sp>
        <p:nvSpPr>
          <p:cNvPr id="14" name="圆角矩形标注 13"/>
          <p:cNvSpPr/>
          <p:nvPr/>
        </p:nvSpPr>
        <p:spPr>
          <a:xfrm>
            <a:off x="0" y="3929066"/>
            <a:ext cx="928662" cy="785818"/>
          </a:xfrm>
          <a:prstGeom prst="wedgeRoundRectCallout">
            <a:avLst>
              <a:gd name="adj1" fmla="val 62355"/>
              <a:gd name="adj2" fmla="val -38439"/>
              <a:gd name="adj3" fmla="val 1666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smtClean="0">
                <a:solidFill>
                  <a:srgbClr val="FF0000"/>
                </a:solidFill>
              </a:rPr>
              <a:t>步骤</a:t>
            </a:r>
            <a:r>
              <a:rPr lang="en-US" altLang="zh-CN" sz="1100" dirty="0" smtClean="0">
                <a:solidFill>
                  <a:srgbClr val="FF0000"/>
                </a:solidFill>
              </a:rPr>
              <a:t>3</a:t>
            </a:r>
            <a:r>
              <a:rPr lang="zh-CN" altLang="en-US" sz="1100" dirty="0" smtClean="0">
                <a:solidFill>
                  <a:srgbClr val="FF0000"/>
                </a:solidFill>
              </a:rPr>
              <a:t>：命名新课表并回车添入列表中</a:t>
            </a:r>
            <a:endParaRPr lang="en-US" altLang="zh-CN" sz="1100" dirty="0" smtClean="0">
              <a:solidFill>
                <a:srgbClr val="FF0000"/>
              </a:solidFill>
            </a:endParaRPr>
          </a:p>
        </p:txBody>
      </p:sp>
      <p:sp>
        <p:nvSpPr>
          <p:cNvPr id="15" name="椭圆 14"/>
          <p:cNvSpPr/>
          <p:nvPr/>
        </p:nvSpPr>
        <p:spPr>
          <a:xfrm rot="16200000">
            <a:off x="3536149" y="2464586"/>
            <a:ext cx="1500200" cy="428628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角矩形标注 16"/>
          <p:cNvSpPr/>
          <p:nvPr/>
        </p:nvSpPr>
        <p:spPr>
          <a:xfrm>
            <a:off x="6500826" y="4214818"/>
            <a:ext cx="1428760" cy="1500198"/>
          </a:xfrm>
          <a:prstGeom prst="wedgeRoundRectCallout">
            <a:avLst>
              <a:gd name="adj1" fmla="val 61007"/>
              <a:gd name="adj2" fmla="val -33050"/>
              <a:gd name="adj3" fmla="val 1666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smtClean="0">
                <a:solidFill>
                  <a:srgbClr val="FF0000"/>
                </a:solidFill>
              </a:rPr>
              <a:t>步骤</a:t>
            </a:r>
            <a:r>
              <a:rPr lang="en-US" altLang="zh-CN" sz="1100" dirty="0" smtClean="0">
                <a:solidFill>
                  <a:srgbClr val="FF0000"/>
                </a:solidFill>
              </a:rPr>
              <a:t>4</a:t>
            </a:r>
            <a:r>
              <a:rPr lang="zh-CN" altLang="en-US" sz="1100" dirty="0" smtClean="0">
                <a:solidFill>
                  <a:srgbClr val="FF0000"/>
                </a:solidFill>
              </a:rPr>
              <a:t>：点组合按钮，则将两个源课表的所需的部分组合到新课表。可供保存或导出</a:t>
            </a:r>
            <a:r>
              <a:rPr lang="en-US" altLang="zh-CN" sz="1100" dirty="0" smtClean="0">
                <a:solidFill>
                  <a:srgbClr val="FF0000"/>
                </a:solidFill>
              </a:rPr>
              <a:t>EXCEL</a:t>
            </a:r>
            <a:r>
              <a:rPr lang="zh-CN" altLang="en-US" sz="1100" dirty="0" smtClean="0">
                <a:solidFill>
                  <a:srgbClr val="FF0000"/>
                </a:solidFill>
              </a:rPr>
              <a:t>打印</a:t>
            </a:r>
            <a:endParaRPr lang="en-US" altLang="zh-CN" sz="1100" dirty="0" smtClean="0">
              <a:solidFill>
                <a:srgbClr val="FF0000"/>
              </a:solidFill>
            </a:endParaRPr>
          </a:p>
          <a:p>
            <a:pPr algn="ctr"/>
            <a:r>
              <a:rPr lang="zh-CN" altLang="en-US" sz="1100" dirty="0" smtClean="0">
                <a:solidFill>
                  <a:srgbClr val="FF0000"/>
                </a:solidFill>
              </a:rPr>
              <a:t>（注：若只需选一个源课表也行）</a:t>
            </a:r>
            <a:endParaRPr lang="en-US" altLang="zh-CN" sz="1100" dirty="0" smtClean="0">
              <a:solidFill>
                <a:srgbClr val="FF0000"/>
              </a:solidFill>
            </a:endParaRPr>
          </a:p>
        </p:txBody>
      </p:sp>
      <p:sp>
        <p:nvSpPr>
          <p:cNvPr id="18" name="圆角矩形标注 17"/>
          <p:cNvSpPr/>
          <p:nvPr/>
        </p:nvSpPr>
        <p:spPr>
          <a:xfrm>
            <a:off x="571472" y="5643578"/>
            <a:ext cx="5500726" cy="808396"/>
          </a:xfrm>
          <a:prstGeom prst="wedgeRoundRectCallout">
            <a:avLst>
              <a:gd name="adj1" fmla="val -3464"/>
              <a:gd name="adj2" fmla="val -90345"/>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此为重组后的新课表，可以对其适当进行编辑修改。用于代课、临时调课，合班课、 外聘课表等在常规排课环节难以实现的特殊用途 </a:t>
            </a:r>
            <a:endParaRPr lang="zh-CN" alt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357554" y="108486"/>
            <a:ext cx="2500330" cy="369332"/>
          </a:xfrm>
          <a:prstGeom prst="rect">
            <a:avLst/>
          </a:prstGeom>
          <a:noFill/>
        </p:spPr>
        <p:txBody>
          <a:bodyPr wrap="square" rtlCol="0">
            <a:spAutoFit/>
          </a:bodyPr>
          <a:lstStyle/>
          <a:p>
            <a:r>
              <a:rPr lang="zh-CN" altLang="en-US" b="1" dirty="0">
                <a:solidFill>
                  <a:srgbClr val="00B050"/>
                </a:solidFill>
              </a:rPr>
              <a:t>深想软件安装说明</a:t>
            </a:r>
            <a:endParaRPr lang="en-US" altLang="zh-CN" b="1" dirty="0">
              <a:solidFill>
                <a:srgbClr val="00B050"/>
              </a:solidFill>
            </a:endParaRPr>
          </a:p>
        </p:txBody>
      </p:sp>
      <p:pic>
        <p:nvPicPr>
          <p:cNvPr id="1026" name="Picture 2"/>
          <p:cNvPicPr>
            <a:picLocks noChangeAspect="1" noChangeArrowheads="1"/>
          </p:cNvPicPr>
          <p:nvPr/>
        </p:nvPicPr>
        <p:blipFill>
          <a:blip r:embed="rId2"/>
          <a:srcRect/>
          <a:stretch>
            <a:fillRect/>
          </a:stretch>
        </p:blipFill>
        <p:spPr bwMode="auto">
          <a:xfrm>
            <a:off x="500034" y="785794"/>
            <a:ext cx="5372100" cy="1209675"/>
          </a:xfrm>
          <a:prstGeom prst="rect">
            <a:avLst/>
          </a:prstGeom>
          <a:noFill/>
          <a:ln w="9525">
            <a:noFill/>
            <a:miter lim="800000"/>
            <a:headEnd/>
            <a:tailEnd/>
          </a:ln>
          <a:effectLst/>
        </p:spPr>
      </p:pic>
      <p:pic>
        <p:nvPicPr>
          <p:cNvPr id="1027" name="Picture 3"/>
          <p:cNvPicPr>
            <a:picLocks noChangeAspect="1" noChangeArrowheads="1"/>
          </p:cNvPicPr>
          <p:nvPr/>
        </p:nvPicPr>
        <p:blipFill>
          <a:blip r:embed="rId3"/>
          <a:srcRect/>
          <a:stretch>
            <a:fillRect/>
          </a:stretch>
        </p:blipFill>
        <p:spPr bwMode="auto">
          <a:xfrm>
            <a:off x="2357422" y="2214554"/>
            <a:ext cx="5185558" cy="3143272"/>
          </a:xfrm>
          <a:prstGeom prst="rect">
            <a:avLst/>
          </a:prstGeom>
          <a:noFill/>
          <a:ln w="9525">
            <a:noFill/>
            <a:miter lim="800000"/>
            <a:headEnd/>
            <a:tailEnd/>
          </a:ln>
          <a:effectLst/>
        </p:spPr>
      </p:pic>
      <p:sp>
        <p:nvSpPr>
          <p:cNvPr id="7" name="TextBox 6"/>
          <p:cNvSpPr txBox="1"/>
          <p:nvPr/>
        </p:nvSpPr>
        <p:spPr>
          <a:xfrm>
            <a:off x="6143636" y="1428736"/>
            <a:ext cx="2786082" cy="646331"/>
          </a:xfrm>
          <a:prstGeom prst="rect">
            <a:avLst/>
          </a:prstGeom>
          <a:noFill/>
          <a:ln>
            <a:solidFill>
              <a:srgbClr val="FF0000"/>
            </a:solidFill>
          </a:ln>
        </p:spPr>
        <p:txBody>
          <a:bodyPr wrap="square" rtlCol="0">
            <a:spAutoFit/>
          </a:bodyPr>
          <a:lstStyle/>
          <a:p>
            <a:r>
              <a:rPr lang="zh-CN" altLang="en-US" dirty="0" smtClean="0">
                <a:solidFill>
                  <a:srgbClr val="FF0000"/>
                </a:solidFill>
              </a:rPr>
              <a:t>解压安装包后运行此安装程序   下面自动完成按装</a:t>
            </a:r>
            <a:endParaRPr lang="zh-CN" altLang="en-US" dirty="0">
              <a:solidFill>
                <a:srgbClr val="FF0000"/>
              </a:solidFill>
            </a:endParaRPr>
          </a:p>
        </p:txBody>
      </p:sp>
      <p:cxnSp>
        <p:nvCxnSpPr>
          <p:cNvPr id="9" name="直接箭头连接符 8"/>
          <p:cNvCxnSpPr>
            <a:stCxn id="7" idx="1"/>
          </p:cNvCxnSpPr>
          <p:nvPr/>
        </p:nvCxnSpPr>
        <p:spPr>
          <a:xfrm rot="10800000">
            <a:off x="5072066" y="1643110"/>
            <a:ext cx="1071570" cy="108792"/>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rot="10037035" flipV="1">
            <a:off x="286549" y="4714893"/>
            <a:ext cx="3246882" cy="646331"/>
          </a:xfrm>
          <a:prstGeom prst="rect">
            <a:avLst/>
          </a:prstGeom>
          <a:noFill/>
          <a:ln>
            <a:solidFill>
              <a:srgbClr val="FF0000"/>
            </a:solidFill>
          </a:ln>
        </p:spPr>
        <p:txBody>
          <a:bodyPr wrap="square" rtlCol="0">
            <a:spAutoFit/>
          </a:bodyPr>
          <a:lstStyle/>
          <a:p>
            <a:r>
              <a:rPr lang="zh-CN" altLang="en-US" dirty="0" smtClean="0">
                <a:solidFill>
                  <a:srgbClr val="FF0000"/>
                </a:solidFill>
              </a:rPr>
              <a:t>如果不想安装在此默认目录，则点击 更改目录</a:t>
            </a:r>
            <a:endParaRPr lang="zh-CN" altLang="en-US" dirty="0">
              <a:solidFill>
                <a:srgbClr val="FF0000"/>
              </a:solidFill>
            </a:endParaRPr>
          </a:p>
        </p:txBody>
      </p:sp>
      <p:cxnSp>
        <p:nvCxnSpPr>
          <p:cNvPr id="11" name="直接箭头连接符 10"/>
          <p:cNvCxnSpPr/>
          <p:nvPr/>
        </p:nvCxnSpPr>
        <p:spPr>
          <a:xfrm rot="5400000" flipH="1" flipV="1">
            <a:off x="3321835" y="4536289"/>
            <a:ext cx="642942" cy="285752"/>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3" name="圆角矩形标注 22"/>
          <p:cNvSpPr/>
          <p:nvPr/>
        </p:nvSpPr>
        <p:spPr>
          <a:xfrm>
            <a:off x="4572000" y="3643314"/>
            <a:ext cx="1357322" cy="571504"/>
          </a:xfrm>
          <a:prstGeom prst="wedgeRoundRectCallout">
            <a:avLst>
              <a:gd name="adj1" fmla="val -105672"/>
              <a:gd name="adj2" fmla="val -57287"/>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点此按钮（大按钮）</a:t>
            </a:r>
            <a:endParaRPr lang="zh-CN" alt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571868" y="0"/>
            <a:ext cx="2500330" cy="369332"/>
          </a:xfrm>
          <a:prstGeom prst="rect">
            <a:avLst/>
          </a:prstGeom>
          <a:noFill/>
        </p:spPr>
        <p:txBody>
          <a:bodyPr wrap="square" rtlCol="0">
            <a:spAutoFit/>
          </a:bodyPr>
          <a:lstStyle/>
          <a:p>
            <a:r>
              <a:rPr lang="zh-CN" altLang="en-US" b="1" dirty="0">
                <a:solidFill>
                  <a:srgbClr val="00B050"/>
                </a:solidFill>
              </a:rPr>
              <a:t>深想软件安装说明</a:t>
            </a:r>
            <a:endParaRPr lang="en-US" altLang="zh-CN" b="1" dirty="0">
              <a:solidFill>
                <a:srgbClr val="00B050"/>
              </a:solidFill>
            </a:endParaRPr>
          </a:p>
        </p:txBody>
      </p:sp>
      <p:sp>
        <p:nvSpPr>
          <p:cNvPr id="7" name="TextBox 6"/>
          <p:cNvSpPr txBox="1"/>
          <p:nvPr/>
        </p:nvSpPr>
        <p:spPr>
          <a:xfrm>
            <a:off x="5929322" y="500042"/>
            <a:ext cx="3000364" cy="923330"/>
          </a:xfrm>
          <a:prstGeom prst="rect">
            <a:avLst/>
          </a:prstGeom>
          <a:noFill/>
          <a:ln>
            <a:solidFill>
              <a:srgbClr val="FF0000"/>
            </a:solidFill>
          </a:ln>
        </p:spPr>
        <p:txBody>
          <a:bodyPr wrap="square" rtlCol="0">
            <a:spAutoFit/>
          </a:bodyPr>
          <a:lstStyle/>
          <a:p>
            <a:r>
              <a:rPr lang="zh-CN" altLang="en-US" dirty="0" smtClean="0">
                <a:solidFill>
                  <a:srgbClr val="FF0000"/>
                </a:solidFill>
              </a:rPr>
              <a:t>安装过程中若提示问题，则选择 忽略   继续进行。。。 直到完成按装</a:t>
            </a:r>
            <a:endParaRPr lang="zh-CN" altLang="en-US" dirty="0">
              <a:solidFill>
                <a:srgbClr val="FF0000"/>
              </a:solidFill>
            </a:endParaRPr>
          </a:p>
        </p:txBody>
      </p:sp>
      <p:sp>
        <p:nvSpPr>
          <p:cNvPr id="2049" name="AutoShape 1" descr="C:\Users\Administrator\AppData\Roaming\Tencent\Users\342067286\QQ\WinTemp\RichOle\I8{)1^O$02}GPT}OBWO42.png"/>
          <p:cNvSpPr>
            <a:spLocks noChangeAspect="1" noChangeArrowheads="1"/>
          </p:cNvSpPr>
          <p:nvPr/>
        </p:nvSpPr>
        <p:spPr bwMode="auto">
          <a:xfrm>
            <a:off x="0" y="0"/>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sp>
        <p:nvSpPr>
          <p:cNvPr id="2050" name="AutoShape 2" descr="C:\Users\Administrator\AppData\Roaming\Tencent\Users\342067286\QQ\WinTemp\RichOle\I8{)1^O$02}GPT}OBWO42.png"/>
          <p:cNvSpPr>
            <a:spLocks noChangeAspect="1" noChangeArrowheads="1"/>
          </p:cNvSpPr>
          <p:nvPr/>
        </p:nvSpPr>
        <p:spPr bwMode="auto">
          <a:xfrm>
            <a:off x="0" y="0"/>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pic>
        <p:nvPicPr>
          <p:cNvPr id="2052" name="Picture 4"/>
          <p:cNvPicPr>
            <a:picLocks noChangeAspect="1" noChangeArrowheads="1"/>
          </p:cNvPicPr>
          <p:nvPr/>
        </p:nvPicPr>
        <p:blipFill>
          <a:blip r:embed="rId2"/>
          <a:srcRect/>
          <a:stretch>
            <a:fillRect/>
          </a:stretch>
        </p:blipFill>
        <p:spPr bwMode="auto">
          <a:xfrm>
            <a:off x="500034" y="500043"/>
            <a:ext cx="4500594" cy="1643074"/>
          </a:xfrm>
          <a:prstGeom prst="rect">
            <a:avLst/>
          </a:prstGeom>
          <a:noFill/>
          <a:ln w="9525">
            <a:noFill/>
            <a:miter lim="800000"/>
            <a:headEnd/>
            <a:tailEnd/>
          </a:ln>
          <a:effectLst/>
        </p:spPr>
      </p:pic>
      <p:cxnSp>
        <p:nvCxnSpPr>
          <p:cNvPr id="9" name="直接箭头连接符 8"/>
          <p:cNvCxnSpPr>
            <a:stCxn id="7" idx="1"/>
          </p:cNvCxnSpPr>
          <p:nvPr/>
        </p:nvCxnSpPr>
        <p:spPr>
          <a:xfrm rot="10800000" flipV="1">
            <a:off x="4357686" y="961706"/>
            <a:ext cx="1571636" cy="824219"/>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5143472" y="1643050"/>
            <a:ext cx="4000528" cy="923330"/>
          </a:xfrm>
          <a:prstGeom prst="rect">
            <a:avLst/>
          </a:prstGeom>
          <a:noFill/>
        </p:spPr>
        <p:txBody>
          <a:bodyPr wrap="square" rtlCol="0">
            <a:spAutoFit/>
          </a:bodyPr>
          <a:lstStyle/>
          <a:p>
            <a:r>
              <a:rPr lang="zh-CN" altLang="en-US" dirty="0" smtClean="0"/>
              <a:t>如果仍不能安装排课软件，先下载环境包</a:t>
            </a:r>
            <a:r>
              <a:rPr lang="en-US" altLang="zh-CN" dirty="0" smtClean="0"/>
              <a:t>VB </a:t>
            </a:r>
            <a:r>
              <a:rPr lang="zh-CN" altLang="en-US" dirty="0" smtClean="0"/>
              <a:t>   再搜索百度关键词 “</a:t>
            </a:r>
            <a:r>
              <a:rPr lang="en-US" altLang="zh-CN" dirty="0" smtClean="0"/>
              <a:t>VB</a:t>
            </a:r>
            <a:r>
              <a:rPr lang="zh-CN" altLang="en-US" dirty="0" smtClean="0"/>
              <a:t>中文版图文安装教程” 照此进行：</a:t>
            </a:r>
            <a:endParaRPr lang="zh-CN" altLang="en-US" dirty="0"/>
          </a:p>
        </p:txBody>
      </p:sp>
      <p:pic>
        <p:nvPicPr>
          <p:cNvPr id="18" name="Picture 1" descr="C:\Users\Administrator\Documents\Tencent Files\342067286\Image\C2C\`QW}RU%E[85J4VZJ3`AL4}H.jpg"/>
          <p:cNvPicPr>
            <a:picLocks noChangeAspect="1" noChangeArrowheads="1"/>
          </p:cNvPicPr>
          <p:nvPr/>
        </p:nvPicPr>
        <p:blipFill>
          <a:blip r:embed="rId3" cstate="print"/>
          <a:srcRect/>
          <a:stretch>
            <a:fillRect/>
          </a:stretch>
        </p:blipFill>
        <p:spPr bwMode="auto">
          <a:xfrm>
            <a:off x="1357290" y="2500306"/>
            <a:ext cx="6858048" cy="4143403"/>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00805" y="692696"/>
            <a:ext cx="8931648" cy="6034897"/>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4" name="TextBox 3"/>
          <p:cNvSpPr txBox="1"/>
          <p:nvPr/>
        </p:nvSpPr>
        <p:spPr>
          <a:xfrm>
            <a:off x="1115616" y="116632"/>
            <a:ext cx="6408712" cy="369332"/>
          </a:xfrm>
          <a:prstGeom prst="rect">
            <a:avLst/>
          </a:prstGeom>
          <a:noFill/>
        </p:spPr>
        <p:txBody>
          <a:bodyPr wrap="square" rtlCol="0">
            <a:spAutoFit/>
          </a:bodyPr>
          <a:lstStyle/>
          <a:p>
            <a:r>
              <a:rPr lang="zh-CN" altLang="en-US" b="1" dirty="0" smtClean="0">
                <a:solidFill>
                  <a:srgbClr val="00B050"/>
                </a:solidFill>
              </a:rPr>
              <a:t>一、点输入菜单进输入窗口，输入年级名和上课节数等：</a:t>
            </a:r>
            <a:endParaRPr lang="zh-CN" altLang="en-US" b="1" dirty="0">
              <a:solidFill>
                <a:srgbClr val="00B050"/>
              </a:solidFill>
            </a:endParaRPr>
          </a:p>
        </p:txBody>
      </p:sp>
      <p:sp>
        <p:nvSpPr>
          <p:cNvPr id="6" name="椭圆 5"/>
          <p:cNvSpPr/>
          <p:nvPr/>
        </p:nvSpPr>
        <p:spPr>
          <a:xfrm>
            <a:off x="683568" y="1268760"/>
            <a:ext cx="1152128" cy="165618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rot="16200000">
            <a:off x="6768244" y="224645"/>
            <a:ext cx="720082" cy="280831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1979712" y="2924944"/>
            <a:ext cx="3600400" cy="646331"/>
          </a:xfrm>
          <a:prstGeom prst="rect">
            <a:avLst/>
          </a:prstGeom>
          <a:solidFill>
            <a:srgbClr val="FFFF00"/>
          </a:solidFill>
        </p:spPr>
        <p:txBody>
          <a:bodyPr wrap="square" rtlCol="0">
            <a:spAutoFit/>
          </a:bodyPr>
          <a:lstStyle/>
          <a:p>
            <a:r>
              <a:rPr lang="zh-CN" altLang="en-US" dirty="0" smtClean="0">
                <a:solidFill>
                  <a:srgbClr val="C00000"/>
                </a:solidFill>
              </a:rPr>
              <a:t>这两项是所有操作的前提，必须在第一步优先完成！</a:t>
            </a:r>
            <a:endParaRPr lang="zh-CN" altLang="en-US" dirty="0">
              <a:solidFill>
                <a:srgbClr val="C00000"/>
              </a:solidFill>
            </a:endParaRPr>
          </a:p>
        </p:txBody>
      </p:sp>
      <p:cxnSp>
        <p:nvCxnSpPr>
          <p:cNvPr id="10" name="直接箭头连接符 9"/>
          <p:cNvCxnSpPr/>
          <p:nvPr/>
        </p:nvCxnSpPr>
        <p:spPr>
          <a:xfrm flipH="1" flipV="1">
            <a:off x="1763688" y="2492896"/>
            <a:ext cx="216024" cy="432048"/>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2" name="直接箭头连接符 11"/>
          <p:cNvCxnSpPr/>
          <p:nvPr/>
        </p:nvCxnSpPr>
        <p:spPr>
          <a:xfrm flipV="1">
            <a:off x="5508104" y="1700808"/>
            <a:ext cx="216025" cy="1224136"/>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5724129" y="5973863"/>
            <a:ext cx="1800200" cy="369332"/>
          </a:xfrm>
          <a:prstGeom prst="rect">
            <a:avLst/>
          </a:prstGeom>
          <a:solidFill>
            <a:srgbClr val="FFFF00"/>
          </a:solidFill>
        </p:spPr>
        <p:txBody>
          <a:bodyPr wrap="square" rtlCol="0">
            <a:spAutoFit/>
          </a:bodyPr>
          <a:lstStyle/>
          <a:p>
            <a:r>
              <a:rPr lang="zh-CN" altLang="en-US" dirty="0" smtClean="0">
                <a:solidFill>
                  <a:srgbClr val="C00000"/>
                </a:solidFill>
              </a:rPr>
              <a:t>附送一项专利</a:t>
            </a:r>
            <a:endParaRPr lang="zh-CN" altLang="en-US" dirty="0">
              <a:solidFill>
                <a:srgbClr val="C00000"/>
              </a:solidFill>
            </a:endParaRPr>
          </a:p>
        </p:txBody>
      </p:sp>
      <p:cxnSp>
        <p:nvCxnSpPr>
          <p:cNvPr id="15" name="直接箭头连接符 14"/>
          <p:cNvCxnSpPr/>
          <p:nvPr/>
        </p:nvCxnSpPr>
        <p:spPr>
          <a:xfrm>
            <a:off x="7380313" y="6280054"/>
            <a:ext cx="648071" cy="24529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792456" y="1142984"/>
            <a:ext cx="5943600" cy="3048000"/>
          </a:xfrm>
          <a:prstGeom prst="rect">
            <a:avLst/>
          </a:prstGeom>
          <a:noFill/>
          <a:ln w="9525">
            <a:noFill/>
            <a:miter lim="800000"/>
            <a:headEnd/>
            <a:tailEnd/>
          </a:ln>
          <a:effectLst/>
        </p:spPr>
      </p:pic>
      <p:sp>
        <p:nvSpPr>
          <p:cNvPr id="5" name="TextBox 4"/>
          <p:cNvSpPr txBox="1"/>
          <p:nvPr/>
        </p:nvSpPr>
        <p:spPr>
          <a:xfrm>
            <a:off x="3357554" y="285728"/>
            <a:ext cx="2500330" cy="369332"/>
          </a:xfrm>
          <a:prstGeom prst="rect">
            <a:avLst/>
          </a:prstGeom>
          <a:noFill/>
        </p:spPr>
        <p:txBody>
          <a:bodyPr wrap="square" rtlCol="0">
            <a:spAutoFit/>
          </a:bodyPr>
          <a:lstStyle/>
          <a:p>
            <a:r>
              <a:rPr lang="en-US" altLang="zh-CN" b="1" dirty="0" smtClean="0">
                <a:solidFill>
                  <a:srgbClr val="00B050"/>
                </a:solidFill>
              </a:rPr>
              <a:t>PK70</a:t>
            </a:r>
            <a:r>
              <a:rPr lang="zh-CN" altLang="en-US" b="1" dirty="0" smtClean="0">
                <a:solidFill>
                  <a:srgbClr val="00B050"/>
                </a:solidFill>
              </a:rPr>
              <a:t>登录方法</a:t>
            </a:r>
            <a:endParaRPr lang="en-US" altLang="zh-CN" b="1" dirty="0">
              <a:solidFill>
                <a:srgbClr val="00B050"/>
              </a:solidFill>
            </a:endParaRPr>
          </a:p>
        </p:txBody>
      </p:sp>
      <p:sp>
        <p:nvSpPr>
          <p:cNvPr id="6" name="TextBox 5"/>
          <p:cNvSpPr txBox="1"/>
          <p:nvPr/>
        </p:nvSpPr>
        <p:spPr>
          <a:xfrm>
            <a:off x="1428728" y="714356"/>
            <a:ext cx="4071934" cy="369332"/>
          </a:xfrm>
          <a:prstGeom prst="rect">
            <a:avLst/>
          </a:prstGeom>
          <a:noFill/>
          <a:ln>
            <a:solidFill>
              <a:srgbClr val="FF0000"/>
            </a:solidFill>
          </a:ln>
        </p:spPr>
        <p:txBody>
          <a:bodyPr wrap="square" rtlCol="0">
            <a:spAutoFit/>
          </a:bodyPr>
          <a:lstStyle/>
          <a:p>
            <a:r>
              <a:rPr lang="zh-CN" altLang="en-US" dirty="0" smtClean="0">
                <a:solidFill>
                  <a:srgbClr val="FF0000"/>
                </a:solidFill>
              </a:rPr>
              <a:t>运行</a:t>
            </a:r>
            <a:r>
              <a:rPr lang="en-US" altLang="zh-CN" dirty="0" smtClean="0">
                <a:solidFill>
                  <a:srgbClr val="FF0000"/>
                </a:solidFill>
              </a:rPr>
              <a:t>PK70</a:t>
            </a:r>
            <a:r>
              <a:rPr lang="zh-CN" altLang="en-US" dirty="0" smtClean="0">
                <a:solidFill>
                  <a:srgbClr val="FF0000"/>
                </a:solidFill>
              </a:rPr>
              <a:t>  在登录窗有两种登录方法</a:t>
            </a:r>
            <a:endParaRPr lang="zh-CN" altLang="en-US" dirty="0">
              <a:solidFill>
                <a:srgbClr val="FF0000"/>
              </a:solidFill>
            </a:endParaRPr>
          </a:p>
        </p:txBody>
      </p:sp>
      <p:sp>
        <p:nvSpPr>
          <p:cNvPr id="7" name="TextBox 6"/>
          <p:cNvSpPr txBox="1"/>
          <p:nvPr/>
        </p:nvSpPr>
        <p:spPr>
          <a:xfrm>
            <a:off x="142844" y="4214818"/>
            <a:ext cx="4786346" cy="1169551"/>
          </a:xfrm>
          <a:prstGeom prst="rect">
            <a:avLst/>
          </a:prstGeom>
          <a:noFill/>
          <a:ln>
            <a:solidFill>
              <a:srgbClr val="FF0000"/>
            </a:solidFill>
          </a:ln>
        </p:spPr>
        <p:txBody>
          <a:bodyPr wrap="square" rtlCol="0">
            <a:spAutoFit/>
          </a:bodyPr>
          <a:lstStyle/>
          <a:p>
            <a:r>
              <a:rPr lang="zh-CN" altLang="en-US" sz="1400" dirty="0" smtClean="0">
                <a:solidFill>
                  <a:srgbClr val="FF0000"/>
                </a:solidFill>
              </a:rPr>
              <a:t>方法一：将用户的校名（例如“北京四中”）和窗口内软件码一栏内容（一机一码对应电脑主机，机器不同，软件码不同；机器不变，软件码不变）告知软件提供者 ，人工以此码为你的校名开通此主机的排课授权服务。 （电话</a:t>
            </a:r>
            <a:r>
              <a:rPr lang="en-US" altLang="zh-CN" sz="1400" dirty="0" smtClean="0">
                <a:solidFill>
                  <a:srgbClr val="FF0000"/>
                </a:solidFill>
              </a:rPr>
              <a:t>13855665488</a:t>
            </a:r>
            <a:r>
              <a:rPr lang="zh-CN" altLang="en-US" sz="1400" dirty="0" smtClean="0">
                <a:solidFill>
                  <a:srgbClr val="FF0000"/>
                </a:solidFill>
              </a:rPr>
              <a:t>  </a:t>
            </a:r>
            <a:r>
              <a:rPr lang="en-US" altLang="zh-CN" sz="1400" dirty="0" smtClean="0">
                <a:solidFill>
                  <a:srgbClr val="FF0000"/>
                </a:solidFill>
              </a:rPr>
              <a:t>QQ 630318630   </a:t>
            </a:r>
            <a:r>
              <a:rPr lang="zh-CN" altLang="en-US" sz="1400" dirty="0" smtClean="0">
                <a:solidFill>
                  <a:srgbClr val="FF0000"/>
                </a:solidFill>
              </a:rPr>
              <a:t>开通后 点验校名登录 即可）</a:t>
            </a:r>
            <a:endParaRPr lang="zh-CN" altLang="en-US" sz="1400" dirty="0">
              <a:solidFill>
                <a:srgbClr val="FF0000"/>
              </a:solidFill>
            </a:endParaRPr>
          </a:p>
        </p:txBody>
      </p:sp>
      <p:sp>
        <p:nvSpPr>
          <p:cNvPr id="8" name="TextBox 7"/>
          <p:cNvSpPr txBox="1"/>
          <p:nvPr/>
        </p:nvSpPr>
        <p:spPr>
          <a:xfrm>
            <a:off x="142844" y="5500702"/>
            <a:ext cx="5357850" cy="1169551"/>
          </a:xfrm>
          <a:prstGeom prst="rect">
            <a:avLst/>
          </a:prstGeom>
          <a:noFill/>
          <a:ln>
            <a:solidFill>
              <a:srgbClr val="FF0000"/>
            </a:solidFill>
          </a:ln>
        </p:spPr>
        <p:txBody>
          <a:bodyPr wrap="square" rtlCol="0">
            <a:spAutoFit/>
          </a:bodyPr>
          <a:lstStyle/>
          <a:p>
            <a:r>
              <a:rPr lang="zh-CN" altLang="en-US" sz="1400" dirty="0" smtClean="0">
                <a:solidFill>
                  <a:srgbClr val="FF0000"/>
                </a:solidFill>
              </a:rPr>
              <a:t>方法二：点验证码登录，弹出短信联络窗如右图，按提示操作 发送短信，并等待数秒后有短信自动回复，将所收到的</a:t>
            </a:r>
            <a:r>
              <a:rPr lang="en-US" altLang="zh-CN" sz="1400" dirty="0" smtClean="0">
                <a:solidFill>
                  <a:srgbClr val="FF0000"/>
                </a:solidFill>
              </a:rPr>
              <a:t>8</a:t>
            </a:r>
            <a:r>
              <a:rPr lang="zh-CN" altLang="en-US" sz="1400" dirty="0" smtClean="0">
                <a:solidFill>
                  <a:srgbClr val="FF0000"/>
                </a:solidFill>
              </a:rPr>
              <a:t>位验证码填入此联络窗（未收到回复前保持此窗不关闭，若关闭再重启此窗则先前的验证码无效，必须实时等待新的验证码</a:t>
            </a:r>
            <a:endParaRPr lang="en-US" altLang="zh-CN" sz="1400" dirty="0" smtClean="0">
              <a:solidFill>
                <a:srgbClr val="FF0000"/>
              </a:solidFill>
            </a:endParaRPr>
          </a:p>
          <a:p>
            <a:r>
              <a:rPr lang="zh-CN" altLang="en-US" sz="1400" dirty="0" smtClean="0">
                <a:solidFill>
                  <a:srgbClr val="FF0000"/>
                </a:solidFill>
              </a:rPr>
              <a:t>）下方的空白文本框内 输入验证码  再点确定按钮 即可登录</a:t>
            </a:r>
            <a:endParaRPr lang="zh-CN" altLang="en-US" sz="1400" dirty="0">
              <a:solidFill>
                <a:srgbClr val="FF0000"/>
              </a:solidFill>
            </a:endParaRPr>
          </a:p>
        </p:txBody>
      </p:sp>
      <p:pic>
        <p:nvPicPr>
          <p:cNvPr id="1027" name="Picture 3"/>
          <p:cNvPicPr>
            <a:picLocks noChangeAspect="1" noChangeArrowheads="1"/>
          </p:cNvPicPr>
          <p:nvPr/>
        </p:nvPicPr>
        <p:blipFill>
          <a:blip r:embed="rId3"/>
          <a:srcRect/>
          <a:stretch>
            <a:fillRect/>
          </a:stretch>
        </p:blipFill>
        <p:spPr bwMode="auto">
          <a:xfrm>
            <a:off x="5419725" y="3643314"/>
            <a:ext cx="3724275" cy="2162175"/>
          </a:xfrm>
          <a:prstGeom prst="rect">
            <a:avLst/>
          </a:prstGeom>
          <a:noFill/>
          <a:ln w="9525">
            <a:noFill/>
            <a:miter lim="800000"/>
            <a:headEnd/>
            <a:tailEnd/>
          </a:ln>
          <a:effectLst/>
        </p:spPr>
      </p:pic>
      <p:cxnSp>
        <p:nvCxnSpPr>
          <p:cNvPr id="11" name="直接箭头连接符 10"/>
          <p:cNvCxnSpPr/>
          <p:nvPr/>
        </p:nvCxnSpPr>
        <p:spPr>
          <a:xfrm rot="5400000">
            <a:off x="4572794" y="3857628"/>
            <a:ext cx="713586" cy="794"/>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2" name="直接箭头连接符 11"/>
          <p:cNvCxnSpPr/>
          <p:nvPr/>
        </p:nvCxnSpPr>
        <p:spPr>
          <a:xfrm rot="5400000">
            <a:off x="4572794" y="4429132"/>
            <a:ext cx="1856594" cy="794"/>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5715008" y="5572140"/>
            <a:ext cx="428628" cy="1588"/>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17" name="任意多边形 16"/>
          <p:cNvSpPr/>
          <p:nvPr/>
        </p:nvSpPr>
        <p:spPr>
          <a:xfrm>
            <a:off x="4214810" y="5640945"/>
            <a:ext cx="941055" cy="366865"/>
          </a:xfrm>
          <a:custGeom>
            <a:avLst/>
            <a:gdLst>
              <a:gd name="connsiteX0" fmla="*/ 25758 w 867201"/>
              <a:gd name="connsiteY0" fmla="*/ 257577 h 296214"/>
              <a:gd name="connsiteX1" fmla="*/ 103031 w 867201"/>
              <a:gd name="connsiteY1" fmla="*/ 283335 h 296214"/>
              <a:gd name="connsiteX2" fmla="*/ 141668 w 867201"/>
              <a:gd name="connsiteY2" fmla="*/ 296214 h 296214"/>
              <a:gd name="connsiteX3" fmla="*/ 798490 w 867201"/>
              <a:gd name="connsiteY3" fmla="*/ 283335 h 296214"/>
              <a:gd name="connsiteX4" fmla="*/ 837127 w 867201"/>
              <a:gd name="connsiteY4" fmla="*/ 257577 h 296214"/>
              <a:gd name="connsiteX5" fmla="*/ 862885 w 867201"/>
              <a:gd name="connsiteY5" fmla="*/ 180304 h 296214"/>
              <a:gd name="connsiteX6" fmla="*/ 850006 w 867201"/>
              <a:gd name="connsiteY6" fmla="*/ 103031 h 296214"/>
              <a:gd name="connsiteX7" fmla="*/ 772733 w 867201"/>
              <a:gd name="connsiteY7" fmla="*/ 77273 h 296214"/>
              <a:gd name="connsiteX8" fmla="*/ 734096 w 867201"/>
              <a:gd name="connsiteY8" fmla="*/ 51515 h 296214"/>
              <a:gd name="connsiteX9" fmla="*/ 566671 w 867201"/>
              <a:gd name="connsiteY9" fmla="*/ 25758 h 296214"/>
              <a:gd name="connsiteX10" fmla="*/ 399245 w 867201"/>
              <a:gd name="connsiteY10" fmla="*/ 0 h 296214"/>
              <a:gd name="connsiteX11" fmla="*/ 51516 w 867201"/>
              <a:gd name="connsiteY11" fmla="*/ 12879 h 296214"/>
              <a:gd name="connsiteX12" fmla="*/ 12879 w 867201"/>
              <a:gd name="connsiteY12" fmla="*/ 38636 h 296214"/>
              <a:gd name="connsiteX13" fmla="*/ 0 w 867201"/>
              <a:gd name="connsiteY13" fmla="*/ 77273 h 296214"/>
              <a:gd name="connsiteX14" fmla="*/ 25758 w 867201"/>
              <a:gd name="connsiteY14" fmla="*/ 257577 h 296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67201" h="296214">
                <a:moveTo>
                  <a:pt x="25758" y="257577"/>
                </a:moveTo>
                <a:lnTo>
                  <a:pt x="103031" y="283335"/>
                </a:lnTo>
                <a:lnTo>
                  <a:pt x="141668" y="296214"/>
                </a:lnTo>
                <a:cubicBezTo>
                  <a:pt x="360609" y="291921"/>
                  <a:pt x="579844" y="295482"/>
                  <a:pt x="798490" y="283335"/>
                </a:cubicBezTo>
                <a:cubicBezTo>
                  <a:pt x="813945" y="282476"/>
                  <a:pt x="828923" y="270703"/>
                  <a:pt x="837127" y="257577"/>
                </a:cubicBezTo>
                <a:cubicBezTo>
                  <a:pt x="851517" y="234553"/>
                  <a:pt x="862885" y="180304"/>
                  <a:pt x="862885" y="180304"/>
                </a:cubicBezTo>
                <a:cubicBezTo>
                  <a:pt x="858592" y="154546"/>
                  <a:pt x="867201" y="122683"/>
                  <a:pt x="850006" y="103031"/>
                </a:cubicBezTo>
                <a:cubicBezTo>
                  <a:pt x="832127" y="82598"/>
                  <a:pt x="795324" y="92334"/>
                  <a:pt x="772733" y="77273"/>
                </a:cubicBezTo>
                <a:cubicBezTo>
                  <a:pt x="759854" y="68687"/>
                  <a:pt x="748323" y="57612"/>
                  <a:pt x="734096" y="51515"/>
                </a:cubicBezTo>
                <a:cubicBezTo>
                  <a:pt x="694834" y="34688"/>
                  <a:pt x="590433" y="28553"/>
                  <a:pt x="566671" y="25758"/>
                </a:cubicBezTo>
                <a:cubicBezTo>
                  <a:pt x="453064" y="12393"/>
                  <a:pt x="490530" y="18257"/>
                  <a:pt x="399245" y="0"/>
                </a:cubicBezTo>
                <a:cubicBezTo>
                  <a:pt x="283335" y="4293"/>
                  <a:pt x="166930" y="1338"/>
                  <a:pt x="51516" y="12879"/>
                </a:cubicBezTo>
                <a:cubicBezTo>
                  <a:pt x="36114" y="14419"/>
                  <a:pt x="22548" y="26549"/>
                  <a:pt x="12879" y="38636"/>
                </a:cubicBezTo>
                <a:cubicBezTo>
                  <a:pt x="4398" y="49237"/>
                  <a:pt x="4293" y="64394"/>
                  <a:pt x="0" y="77273"/>
                </a:cubicBezTo>
                <a:lnTo>
                  <a:pt x="25758" y="257577"/>
                </a:lnTo>
                <a:close/>
              </a:path>
            </a:pathLst>
          </a:cu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9" name="直接连接符 18"/>
          <p:cNvCxnSpPr>
            <a:stCxn id="17" idx="3"/>
          </p:cNvCxnSpPr>
          <p:nvPr/>
        </p:nvCxnSpPr>
        <p:spPr>
          <a:xfrm flipV="1">
            <a:off x="5081302" y="5936373"/>
            <a:ext cx="867942" cy="55486"/>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rot="5400000" flipH="1" flipV="1">
            <a:off x="5750727" y="5750735"/>
            <a:ext cx="357190" cy="1588"/>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915816" y="440513"/>
            <a:ext cx="3456384" cy="369332"/>
          </a:xfrm>
          <a:prstGeom prst="rect">
            <a:avLst/>
          </a:prstGeom>
          <a:noFill/>
        </p:spPr>
        <p:txBody>
          <a:bodyPr wrap="square" rtlCol="0">
            <a:spAutoFit/>
          </a:bodyPr>
          <a:lstStyle/>
          <a:p>
            <a:r>
              <a:rPr lang="zh-CN" altLang="en-US" b="1" dirty="0" smtClean="0">
                <a:solidFill>
                  <a:srgbClr val="FF0000"/>
                </a:solidFill>
                <a:latin typeface="方正姚体" panose="02010601030101010101" pitchFamily="2" charset="-122"/>
                <a:ea typeface="方正姚体" panose="02010601030101010101" pitchFamily="2" charset="-122"/>
              </a:rPr>
              <a:t>深想排课软件</a:t>
            </a:r>
            <a:r>
              <a:rPr lang="en-US" altLang="zh-CN" b="1" dirty="0" smtClean="0">
                <a:solidFill>
                  <a:srgbClr val="FF0000"/>
                </a:solidFill>
                <a:latin typeface="方正姚体" panose="02010601030101010101" pitchFamily="2" charset="-122"/>
                <a:ea typeface="方正姚体" panose="02010601030101010101" pitchFamily="2" charset="-122"/>
              </a:rPr>
              <a:t>PK70</a:t>
            </a:r>
            <a:r>
              <a:rPr lang="zh-CN" altLang="en-US" b="1" dirty="0" smtClean="0">
                <a:solidFill>
                  <a:srgbClr val="FF0000"/>
                </a:solidFill>
                <a:latin typeface="方正姚体" panose="02010601030101010101" pitchFamily="2" charset="-122"/>
                <a:ea typeface="方正姚体" panose="02010601030101010101" pitchFamily="2" charset="-122"/>
              </a:rPr>
              <a:t>操作图解</a:t>
            </a:r>
            <a:endParaRPr lang="en-US" altLang="zh-CN" b="1" dirty="0" smtClean="0">
              <a:solidFill>
                <a:srgbClr val="FF0000"/>
              </a:solidFill>
              <a:latin typeface="方正姚体" panose="02010601030101010101" pitchFamily="2" charset="-122"/>
              <a:ea typeface="方正姚体" panose="02010601030101010101" pitchFamily="2" charset="-122"/>
            </a:endParaRPr>
          </a:p>
        </p:txBody>
      </p:sp>
      <p:sp>
        <p:nvSpPr>
          <p:cNvPr id="6" name="TextBox 5"/>
          <p:cNvSpPr txBox="1"/>
          <p:nvPr/>
        </p:nvSpPr>
        <p:spPr>
          <a:xfrm>
            <a:off x="1928794" y="2143116"/>
            <a:ext cx="6058191" cy="2246769"/>
          </a:xfrm>
          <a:prstGeom prst="rect">
            <a:avLst/>
          </a:prstGeom>
          <a:noFill/>
        </p:spPr>
        <p:txBody>
          <a:bodyPr wrap="square" rtlCol="0">
            <a:spAutoFit/>
          </a:bodyPr>
          <a:lstStyle/>
          <a:p>
            <a:r>
              <a:rPr lang="zh-CN" altLang="en-US" sz="2000" b="1" dirty="0" smtClean="0">
                <a:solidFill>
                  <a:srgbClr val="0070C0"/>
                </a:solidFill>
              </a:rPr>
              <a:t>以上为</a:t>
            </a:r>
            <a:r>
              <a:rPr lang="en-US" altLang="zh-CN" sz="2000" b="1" dirty="0" smtClean="0">
                <a:solidFill>
                  <a:srgbClr val="0070C0"/>
                </a:solidFill>
              </a:rPr>
              <a:t>PK70</a:t>
            </a:r>
            <a:r>
              <a:rPr lang="zh-CN" altLang="en-US" sz="2000" b="1" dirty="0" smtClean="0">
                <a:solidFill>
                  <a:srgbClr val="0070C0"/>
                </a:solidFill>
              </a:rPr>
              <a:t>版本排课软件的操作图解说明书</a:t>
            </a:r>
            <a:r>
              <a:rPr lang="en-US" altLang="zh-CN" sz="2000" b="1" dirty="0" smtClean="0">
                <a:solidFill>
                  <a:srgbClr val="0070C0"/>
                </a:solidFill>
              </a:rPr>
              <a:t>;PK70</a:t>
            </a:r>
            <a:r>
              <a:rPr lang="zh-CN" altLang="en-US" sz="2000" b="1" dirty="0" smtClean="0">
                <a:solidFill>
                  <a:srgbClr val="0070C0"/>
                </a:solidFill>
              </a:rPr>
              <a:t>继承了</a:t>
            </a:r>
            <a:r>
              <a:rPr lang="en-US" altLang="zh-CN" sz="2000" b="1" dirty="0" smtClean="0">
                <a:solidFill>
                  <a:srgbClr val="0070C0"/>
                </a:solidFill>
              </a:rPr>
              <a:t>PK60</a:t>
            </a:r>
            <a:r>
              <a:rPr lang="zh-CN" altLang="en-US" sz="2000" b="1" dirty="0" smtClean="0">
                <a:solidFill>
                  <a:srgbClr val="0070C0"/>
                </a:solidFill>
              </a:rPr>
              <a:t>的拖放式排课思路</a:t>
            </a:r>
            <a:r>
              <a:rPr lang="en-US" altLang="zh-CN" sz="2000" b="1" dirty="0" smtClean="0">
                <a:solidFill>
                  <a:srgbClr val="0070C0"/>
                </a:solidFill>
              </a:rPr>
              <a:t>,</a:t>
            </a:r>
            <a:r>
              <a:rPr lang="zh-CN" altLang="en-US" sz="2000" b="1" dirty="0" smtClean="0">
                <a:solidFill>
                  <a:srgbClr val="0070C0"/>
                </a:solidFill>
              </a:rPr>
              <a:t>但是界面和数据结构及排课操作都重新升级了程序</a:t>
            </a:r>
            <a:r>
              <a:rPr lang="en-US" altLang="zh-CN" sz="2000" b="1" dirty="0" smtClean="0">
                <a:solidFill>
                  <a:srgbClr val="0070C0"/>
                </a:solidFill>
              </a:rPr>
              <a:t>.</a:t>
            </a:r>
            <a:r>
              <a:rPr lang="zh-CN" altLang="en-US" sz="2000" b="1" dirty="0" smtClean="0">
                <a:solidFill>
                  <a:srgbClr val="0070C0"/>
                </a:solidFill>
              </a:rPr>
              <a:t>更加全面地适用于普通中小学各学段的课程编排</a:t>
            </a:r>
            <a:r>
              <a:rPr lang="en-US" altLang="zh-CN" sz="2000" b="1" dirty="0" smtClean="0">
                <a:solidFill>
                  <a:srgbClr val="0070C0"/>
                </a:solidFill>
              </a:rPr>
              <a:t>.PK70</a:t>
            </a:r>
            <a:r>
              <a:rPr lang="zh-CN" altLang="en-US" sz="2000" b="1" dirty="0" smtClean="0">
                <a:solidFill>
                  <a:srgbClr val="0070C0"/>
                </a:solidFill>
              </a:rPr>
              <a:t>也可以完成普通教学环节的普通分层走班排课</a:t>
            </a:r>
            <a:r>
              <a:rPr lang="en-US" altLang="zh-CN" sz="2000" b="1" dirty="0" smtClean="0">
                <a:solidFill>
                  <a:srgbClr val="0070C0"/>
                </a:solidFill>
              </a:rPr>
              <a:t>,</a:t>
            </a:r>
            <a:r>
              <a:rPr lang="zh-CN" altLang="en-US" sz="2000" b="1" dirty="0" smtClean="0">
                <a:solidFill>
                  <a:srgbClr val="0070C0"/>
                </a:solidFill>
              </a:rPr>
              <a:t>但复杂度较高的涉及新高考的选课走班编排</a:t>
            </a:r>
            <a:r>
              <a:rPr lang="en-US" altLang="zh-CN" sz="2000" b="1" dirty="0" smtClean="0">
                <a:solidFill>
                  <a:srgbClr val="0070C0"/>
                </a:solidFill>
              </a:rPr>
              <a:t>,</a:t>
            </a:r>
            <a:r>
              <a:rPr lang="zh-CN" altLang="en-US" sz="2000" b="1" dirty="0" smtClean="0">
                <a:solidFill>
                  <a:srgbClr val="0070C0"/>
                </a:solidFill>
              </a:rPr>
              <a:t>深想软件推出专用版本</a:t>
            </a:r>
            <a:r>
              <a:rPr lang="en-US" altLang="zh-CN" sz="2000" b="1" dirty="0" smtClean="0">
                <a:solidFill>
                  <a:srgbClr val="0070C0"/>
                </a:solidFill>
              </a:rPr>
              <a:t>PK80.</a:t>
            </a:r>
            <a:r>
              <a:rPr lang="zh-CN" altLang="en-US" sz="2000" b="1" dirty="0" smtClean="0">
                <a:solidFill>
                  <a:srgbClr val="0070C0"/>
                </a:solidFill>
              </a:rPr>
              <a:t>敬请关注</a:t>
            </a:r>
            <a:r>
              <a:rPr lang="en-US" altLang="zh-CN" sz="2000" b="1" dirty="0" smtClean="0">
                <a:solidFill>
                  <a:srgbClr val="0070C0"/>
                </a:solidFill>
              </a:rPr>
              <a:t>.</a:t>
            </a:r>
          </a:p>
        </p:txBody>
      </p:sp>
      <p:sp>
        <p:nvSpPr>
          <p:cNvPr id="7" name="TextBox 6"/>
          <p:cNvSpPr txBox="1"/>
          <p:nvPr/>
        </p:nvSpPr>
        <p:spPr>
          <a:xfrm>
            <a:off x="1335401" y="1534192"/>
            <a:ext cx="2565715" cy="400110"/>
          </a:xfrm>
          <a:prstGeom prst="rect">
            <a:avLst/>
          </a:prstGeom>
          <a:noFill/>
        </p:spPr>
        <p:txBody>
          <a:bodyPr wrap="square" rtlCol="0">
            <a:spAutoFit/>
          </a:bodyPr>
          <a:lstStyle/>
          <a:p>
            <a:r>
              <a:rPr lang="zh-CN" altLang="en-US" sz="2000" b="1" dirty="0" smtClean="0">
                <a:solidFill>
                  <a:srgbClr val="0070C0"/>
                </a:solidFill>
              </a:rPr>
              <a:t>结语：</a:t>
            </a:r>
            <a:endParaRPr lang="en-US" altLang="zh-CN" sz="2000" b="1" dirty="0" smtClean="0">
              <a:solidFill>
                <a:srgbClr val="0070C0"/>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 y="1105967"/>
            <a:ext cx="8999471" cy="2773857"/>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4" name="TextBox 3"/>
          <p:cNvSpPr txBox="1"/>
          <p:nvPr/>
        </p:nvSpPr>
        <p:spPr>
          <a:xfrm>
            <a:off x="1115616" y="116632"/>
            <a:ext cx="6408712" cy="369332"/>
          </a:xfrm>
          <a:prstGeom prst="rect">
            <a:avLst/>
          </a:prstGeom>
          <a:noFill/>
        </p:spPr>
        <p:txBody>
          <a:bodyPr wrap="square" rtlCol="0">
            <a:spAutoFit/>
          </a:bodyPr>
          <a:lstStyle/>
          <a:p>
            <a:r>
              <a:rPr lang="zh-CN" altLang="en-US" b="1" dirty="0" smtClean="0">
                <a:solidFill>
                  <a:srgbClr val="00B050"/>
                </a:solidFill>
              </a:rPr>
              <a:t>二、点输入菜单进分工表窗口，输入班级开课和任教名及节数</a:t>
            </a:r>
            <a:endParaRPr lang="zh-CN" altLang="en-US" b="1" dirty="0">
              <a:solidFill>
                <a:srgbClr val="00B050"/>
              </a:solidFill>
            </a:endParaRPr>
          </a:p>
        </p:txBody>
      </p:sp>
      <p:pic>
        <p:nvPicPr>
          <p:cNvPr id="2053" name="Picture 5" descr="C:\Users\34206\AppData\Roaming\Tencent\Users\342067286\QQ\WinTemp\RichOle\{RGFC2DIC@TA@2OY{}FYP%B.pn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7115458" y="4077072"/>
            <a:ext cx="1571625" cy="1857375"/>
          </a:xfrm>
          <a:prstGeom prst="rect">
            <a:avLst/>
          </a:prstGeom>
          <a:noFill/>
          <a:extLst>
            <a:ext uri="{909E8E84-426E-40DD-AFC4-6F175D3DCCD1}">
              <a14:hiddenFill xmlns:a14="http://schemas.microsoft.com/office/drawing/2010/main" xmlns="">
                <a:solidFill>
                  <a:srgbClr val="FFFFFF"/>
                </a:solidFill>
              </a14:hiddenFill>
            </a:ext>
          </a:extLst>
        </p:spPr>
      </p:pic>
      <p:sp>
        <p:nvSpPr>
          <p:cNvPr id="18" name="TextBox 17"/>
          <p:cNvSpPr txBox="1"/>
          <p:nvPr/>
        </p:nvSpPr>
        <p:spPr>
          <a:xfrm>
            <a:off x="900674" y="3620924"/>
            <a:ext cx="3167269" cy="2862322"/>
          </a:xfrm>
          <a:prstGeom prst="rect">
            <a:avLst/>
          </a:prstGeom>
          <a:solidFill>
            <a:srgbClr val="FFFF00"/>
          </a:solidFill>
        </p:spPr>
        <p:txBody>
          <a:bodyPr wrap="square" rtlCol="0">
            <a:spAutoFit/>
          </a:bodyPr>
          <a:lstStyle/>
          <a:p>
            <a:r>
              <a:rPr lang="zh-CN" altLang="en-US" dirty="0" smtClean="0">
                <a:solidFill>
                  <a:srgbClr val="C00000"/>
                </a:solidFill>
              </a:rPr>
              <a:t>排课前可以利用编辑菜单在每班一行的单元格内（双击后）可键盘输入和编辑。注意：每列课程后跟随该课程开课节数，课程栏输入任课教师名（不得超过</a:t>
            </a:r>
            <a:r>
              <a:rPr lang="en-US" altLang="zh-CN" dirty="0" smtClean="0">
                <a:solidFill>
                  <a:srgbClr val="C00000"/>
                </a:solidFill>
              </a:rPr>
              <a:t>4</a:t>
            </a:r>
            <a:r>
              <a:rPr lang="zh-CN" altLang="en-US" dirty="0" smtClean="0">
                <a:solidFill>
                  <a:srgbClr val="C00000"/>
                </a:solidFill>
              </a:rPr>
              <a:t>个汉字），节数必须是阿拉伯数字。有任教名则必须对应有节数（不能为空）。反之不为</a:t>
            </a:r>
            <a:r>
              <a:rPr lang="en-US" altLang="zh-CN" dirty="0" smtClean="0">
                <a:solidFill>
                  <a:srgbClr val="C00000"/>
                </a:solidFill>
              </a:rPr>
              <a:t>0</a:t>
            </a:r>
            <a:r>
              <a:rPr lang="zh-CN" altLang="en-US" dirty="0" smtClean="0">
                <a:solidFill>
                  <a:srgbClr val="C00000"/>
                </a:solidFill>
              </a:rPr>
              <a:t>的节数其前列必须有对应的任教名。</a:t>
            </a:r>
            <a:endParaRPr lang="zh-CN" altLang="en-US" dirty="0">
              <a:solidFill>
                <a:srgbClr val="C00000"/>
              </a:solidFill>
            </a:endParaRPr>
          </a:p>
        </p:txBody>
      </p:sp>
      <p:pic>
        <p:nvPicPr>
          <p:cNvPr id="2051" name="Picture 3" descr="C:\Users\34206\Documents\Tencent Files\342067286\Image\Group\Image1\E104``$6A{@)@W{A33W%J{5.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067944" y="3616177"/>
            <a:ext cx="1057622" cy="3039872"/>
          </a:xfrm>
          <a:prstGeom prst="rect">
            <a:avLst/>
          </a:prstGeom>
          <a:noFill/>
          <a:extLst>
            <a:ext uri="{909E8E84-426E-40DD-AFC4-6F175D3DCCD1}">
              <a14:hiddenFill xmlns:a14="http://schemas.microsoft.com/office/drawing/2010/main" xmlns="">
                <a:solidFill>
                  <a:srgbClr val="FFFFFF"/>
                </a:solidFill>
              </a14:hiddenFill>
            </a:ext>
          </a:extLst>
        </p:spPr>
      </p:pic>
      <p:cxnSp>
        <p:nvCxnSpPr>
          <p:cNvPr id="13" name="直接箭头连接符 12"/>
          <p:cNvCxnSpPr/>
          <p:nvPr/>
        </p:nvCxnSpPr>
        <p:spPr>
          <a:xfrm>
            <a:off x="395536" y="1988842"/>
            <a:ext cx="648072" cy="1632082"/>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7" name="直接箭头连接符 16"/>
          <p:cNvCxnSpPr/>
          <p:nvPr/>
        </p:nvCxnSpPr>
        <p:spPr>
          <a:xfrm>
            <a:off x="1835696" y="1412776"/>
            <a:ext cx="5279762" cy="2664296"/>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5318760" y="6285865"/>
            <a:ext cx="3810000" cy="368300"/>
          </a:xfrm>
          <a:prstGeom prst="rect">
            <a:avLst/>
          </a:prstGeom>
          <a:solidFill>
            <a:srgbClr val="FFFF00"/>
          </a:solidFill>
        </p:spPr>
        <p:txBody>
          <a:bodyPr wrap="square" rtlCol="0">
            <a:spAutoFit/>
          </a:bodyPr>
          <a:lstStyle/>
          <a:p>
            <a:r>
              <a:rPr lang="zh-CN" altLang="en-US" dirty="0" smtClean="0">
                <a:solidFill>
                  <a:srgbClr val="C00000"/>
                </a:solidFill>
              </a:rPr>
              <a:t>快捷键：</a:t>
            </a:r>
            <a:r>
              <a:rPr lang="en-US" altLang="zh-CN" dirty="0" smtClean="0">
                <a:solidFill>
                  <a:srgbClr val="C00000"/>
                </a:solidFill>
              </a:rPr>
              <a:t>F1--</a:t>
            </a:r>
            <a:r>
              <a:rPr lang="zh-CN" altLang="en-US" dirty="0" smtClean="0">
                <a:solidFill>
                  <a:srgbClr val="C00000"/>
                </a:solidFill>
              </a:rPr>
              <a:t>收缩列宽  </a:t>
            </a:r>
            <a:r>
              <a:rPr lang="en-US" altLang="zh-CN" dirty="0" smtClean="0">
                <a:solidFill>
                  <a:srgbClr val="C00000"/>
                </a:solidFill>
              </a:rPr>
              <a:t>F2--</a:t>
            </a:r>
            <a:r>
              <a:rPr lang="zh-CN" altLang="en-US" dirty="0" smtClean="0">
                <a:solidFill>
                  <a:srgbClr val="C00000"/>
                </a:solidFill>
              </a:rPr>
              <a:t>放大列宽！</a:t>
            </a:r>
            <a:endParaRPr lang="zh-CN" altLang="en-US" dirty="0">
              <a:solidFill>
                <a:srgbClr val="C00000"/>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0" y="1105967"/>
            <a:ext cx="8999471" cy="2773857"/>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4" name="TextBox 3"/>
          <p:cNvSpPr txBox="1"/>
          <p:nvPr/>
        </p:nvSpPr>
        <p:spPr>
          <a:xfrm>
            <a:off x="1115616" y="116632"/>
            <a:ext cx="6408712" cy="369332"/>
          </a:xfrm>
          <a:prstGeom prst="rect">
            <a:avLst/>
          </a:prstGeom>
          <a:noFill/>
        </p:spPr>
        <p:txBody>
          <a:bodyPr wrap="square" rtlCol="0">
            <a:spAutoFit/>
          </a:bodyPr>
          <a:lstStyle/>
          <a:p>
            <a:r>
              <a:rPr lang="zh-CN" altLang="en-US" b="1" dirty="0" smtClean="0">
                <a:solidFill>
                  <a:srgbClr val="00B050"/>
                </a:solidFill>
              </a:rPr>
              <a:t>当排课开始后需要修改任教分工时，请进行</a:t>
            </a:r>
            <a:r>
              <a:rPr lang="en-US" altLang="zh-CN" b="1" dirty="0" smtClean="0">
                <a:solidFill>
                  <a:srgbClr val="00B050"/>
                </a:solidFill>
              </a:rPr>
              <a:t>【</a:t>
            </a:r>
            <a:r>
              <a:rPr lang="zh-CN" altLang="en-US" b="1" dirty="0" smtClean="0">
                <a:solidFill>
                  <a:srgbClr val="00B050"/>
                </a:solidFill>
              </a:rPr>
              <a:t>更新</a:t>
            </a:r>
            <a:r>
              <a:rPr lang="en-US" altLang="zh-CN" b="1" dirty="0" smtClean="0">
                <a:solidFill>
                  <a:srgbClr val="00B050"/>
                </a:solidFill>
              </a:rPr>
              <a:t>】</a:t>
            </a:r>
            <a:r>
              <a:rPr lang="zh-CN" altLang="en-US" b="1" dirty="0" smtClean="0">
                <a:solidFill>
                  <a:srgbClr val="00B050"/>
                </a:solidFill>
              </a:rPr>
              <a:t>操作</a:t>
            </a:r>
            <a:endParaRPr lang="zh-CN" altLang="en-US" b="1" dirty="0">
              <a:solidFill>
                <a:srgbClr val="00B050"/>
              </a:solidFill>
            </a:endParaRPr>
          </a:p>
        </p:txBody>
      </p:sp>
      <p:sp>
        <p:nvSpPr>
          <p:cNvPr id="8" name="椭圆 7"/>
          <p:cNvSpPr/>
          <p:nvPr/>
        </p:nvSpPr>
        <p:spPr>
          <a:xfrm rot="16200000">
            <a:off x="997876" y="1707624"/>
            <a:ext cx="144017" cy="50405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1835696" y="724054"/>
            <a:ext cx="1864846" cy="369332"/>
          </a:xfrm>
          <a:prstGeom prst="rect">
            <a:avLst/>
          </a:prstGeom>
          <a:solidFill>
            <a:srgbClr val="FFFF00"/>
          </a:solidFill>
        </p:spPr>
        <p:txBody>
          <a:bodyPr wrap="square" rtlCol="0">
            <a:spAutoFit/>
          </a:bodyPr>
          <a:lstStyle/>
          <a:p>
            <a:r>
              <a:rPr lang="zh-CN" altLang="en-US" dirty="0" smtClean="0">
                <a:solidFill>
                  <a:srgbClr val="C00000"/>
                </a:solidFill>
              </a:rPr>
              <a:t>横向标尺和滑块</a:t>
            </a:r>
            <a:endParaRPr lang="zh-CN" altLang="en-US" dirty="0">
              <a:solidFill>
                <a:srgbClr val="C00000"/>
              </a:solidFill>
            </a:endParaRPr>
          </a:p>
        </p:txBody>
      </p:sp>
      <p:cxnSp>
        <p:nvCxnSpPr>
          <p:cNvPr id="10" name="直接箭头连接符 9"/>
          <p:cNvCxnSpPr/>
          <p:nvPr/>
        </p:nvCxnSpPr>
        <p:spPr>
          <a:xfrm flipH="1">
            <a:off x="817856" y="908720"/>
            <a:ext cx="1017840" cy="648072"/>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121239" y="4509120"/>
            <a:ext cx="689143" cy="1200329"/>
          </a:xfrm>
          <a:prstGeom prst="rect">
            <a:avLst/>
          </a:prstGeom>
          <a:solidFill>
            <a:srgbClr val="FFFF00"/>
          </a:solidFill>
        </p:spPr>
        <p:txBody>
          <a:bodyPr wrap="square" rtlCol="0">
            <a:spAutoFit/>
          </a:bodyPr>
          <a:lstStyle/>
          <a:p>
            <a:r>
              <a:rPr lang="zh-CN" altLang="en-US" dirty="0">
                <a:solidFill>
                  <a:srgbClr val="C00000"/>
                </a:solidFill>
              </a:rPr>
              <a:t>纵</a:t>
            </a:r>
            <a:r>
              <a:rPr lang="zh-CN" altLang="en-US" dirty="0" smtClean="0">
                <a:solidFill>
                  <a:srgbClr val="C00000"/>
                </a:solidFill>
              </a:rPr>
              <a:t>向标尺和滑块</a:t>
            </a:r>
            <a:endParaRPr lang="zh-CN" altLang="en-US" dirty="0">
              <a:solidFill>
                <a:srgbClr val="C00000"/>
              </a:solidFill>
            </a:endParaRP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89801" y="3686783"/>
            <a:ext cx="8909671" cy="62865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cxnSp>
        <p:nvCxnSpPr>
          <p:cNvPr id="12" name="直接箭头连接符 11"/>
          <p:cNvCxnSpPr/>
          <p:nvPr/>
        </p:nvCxnSpPr>
        <p:spPr>
          <a:xfrm flipH="1" flipV="1">
            <a:off x="138441" y="2363164"/>
            <a:ext cx="113079" cy="2145956"/>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1728224" y="4509120"/>
            <a:ext cx="6156143" cy="2031325"/>
          </a:xfrm>
          <a:prstGeom prst="rect">
            <a:avLst/>
          </a:prstGeom>
          <a:solidFill>
            <a:srgbClr val="FFFF00"/>
          </a:solidFill>
        </p:spPr>
        <p:txBody>
          <a:bodyPr wrap="square" rtlCol="0">
            <a:spAutoFit/>
          </a:bodyPr>
          <a:lstStyle/>
          <a:p>
            <a:r>
              <a:rPr lang="zh-CN" altLang="en-US" dirty="0" smtClean="0">
                <a:solidFill>
                  <a:srgbClr val="C00000"/>
                </a:solidFill>
              </a:rPr>
              <a:t>当排课动作开始后，则上图分工表会自动加锁不容许随意编辑。此时，若有分工任教及节数需要变动则只能进行</a:t>
            </a:r>
            <a:r>
              <a:rPr lang="en-US" altLang="zh-CN" dirty="0" smtClean="0">
                <a:solidFill>
                  <a:srgbClr val="C00000"/>
                </a:solidFill>
              </a:rPr>
              <a:t>【</a:t>
            </a:r>
            <a:r>
              <a:rPr lang="zh-CN" altLang="en-US" dirty="0" smtClean="0">
                <a:solidFill>
                  <a:srgbClr val="C00000"/>
                </a:solidFill>
              </a:rPr>
              <a:t>更新</a:t>
            </a:r>
            <a:r>
              <a:rPr lang="en-US" altLang="zh-CN" dirty="0" smtClean="0">
                <a:solidFill>
                  <a:srgbClr val="C00000"/>
                </a:solidFill>
              </a:rPr>
              <a:t>】</a:t>
            </a:r>
            <a:r>
              <a:rPr lang="zh-CN" altLang="en-US" dirty="0">
                <a:solidFill>
                  <a:srgbClr val="C00000"/>
                </a:solidFill>
              </a:rPr>
              <a:t>操作</a:t>
            </a:r>
            <a:r>
              <a:rPr lang="zh-CN" altLang="en-US" dirty="0" smtClean="0">
                <a:solidFill>
                  <a:srgbClr val="C00000"/>
                </a:solidFill>
              </a:rPr>
              <a:t>：鼠标点击行首和列首的</a:t>
            </a:r>
            <a:r>
              <a:rPr lang="zh-CN" altLang="en-US" dirty="0">
                <a:solidFill>
                  <a:srgbClr val="C00000"/>
                </a:solidFill>
              </a:rPr>
              <a:t>标尺</a:t>
            </a:r>
            <a:r>
              <a:rPr lang="zh-CN" altLang="en-US" dirty="0" smtClean="0">
                <a:solidFill>
                  <a:srgbClr val="C00000"/>
                </a:solidFill>
              </a:rPr>
              <a:t>线（欲快则多次点击）</a:t>
            </a:r>
            <a:r>
              <a:rPr lang="zh-CN" altLang="en-US" dirty="0">
                <a:solidFill>
                  <a:srgbClr val="C00000"/>
                </a:solidFill>
              </a:rPr>
              <a:t>使</a:t>
            </a:r>
            <a:r>
              <a:rPr lang="zh-CN" altLang="en-US" dirty="0" smtClean="0">
                <a:solidFill>
                  <a:srgbClr val="C00000"/>
                </a:solidFill>
              </a:rPr>
              <a:t>其滑块移动（也可直接拖）到你所需要的行列位置；当前行列位置的</a:t>
            </a:r>
            <a:r>
              <a:rPr lang="en-US" altLang="zh-CN" dirty="0" smtClean="0">
                <a:solidFill>
                  <a:srgbClr val="C00000"/>
                </a:solidFill>
              </a:rPr>
              <a:t>4</a:t>
            </a:r>
            <a:r>
              <a:rPr lang="zh-CN" altLang="en-US" dirty="0" smtClean="0">
                <a:solidFill>
                  <a:srgbClr val="C00000"/>
                </a:solidFill>
              </a:rPr>
              <a:t>个栏目值显示在下方更新按钮的左侧：行首  列首 任教名 节数。其中任教名和节数是可修改编辑的，编辑之后，单击</a:t>
            </a:r>
            <a:r>
              <a:rPr lang="en-US" altLang="zh-CN" dirty="0" smtClean="0">
                <a:solidFill>
                  <a:srgbClr val="C00000"/>
                </a:solidFill>
              </a:rPr>
              <a:t>【</a:t>
            </a:r>
            <a:r>
              <a:rPr lang="zh-CN" altLang="en-US" dirty="0" smtClean="0">
                <a:solidFill>
                  <a:srgbClr val="C00000"/>
                </a:solidFill>
              </a:rPr>
              <a:t>更新</a:t>
            </a:r>
            <a:r>
              <a:rPr lang="en-US" altLang="zh-CN" dirty="0" smtClean="0">
                <a:solidFill>
                  <a:srgbClr val="C00000"/>
                </a:solidFill>
              </a:rPr>
              <a:t>】</a:t>
            </a:r>
            <a:r>
              <a:rPr lang="zh-CN" altLang="en-US" dirty="0" smtClean="0">
                <a:solidFill>
                  <a:srgbClr val="C00000"/>
                </a:solidFill>
              </a:rPr>
              <a:t>按钮即可。</a:t>
            </a:r>
            <a:endParaRPr lang="zh-CN" altLang="en-US" dirty="0">
              <a:solidFill>
                <a:srgbClr val="C00000"/>
              </a:solidFill>
            </a:endParaRPr>
          </a:p>
        </p:txBody>
      </p:sp>
      <p:sp>
        <p:nvSpPr>
          <p:cNvPr id="13" name="TextBox 12"/>
          <p:cNvSpPr txBox="1"/>
          <p:nvPr/>
        </p:nvSpPr>
        <p:spPr>
          <a:xfrm>
            <a:off x="611560" y="4150480"/>
            <a:ext cx="1341130" cy="230832"/>
          </a:xfrm>
          <a:prstGeom prst="rect">
            <a:avLst/>
          </a:prstGeom>
          <a:solidFill>
            <a:srgbClr val="FFFF00"/>
          </a:solidFill>
        </p:spPr>
        <p:txBody>
          <a:bodyPr wrap="square" rtlCol="0">
            <a:spAutoFit/>
          </a:bodyPr>
          <a:lstStyle/>
          <a:p>
            <a:r>
              <a:rPr lang="zh-CN" altLang="en-US" sz="900" dirty="0" smtClean="0">
                <a:solidFill>
                  <a:srgbClr val="C00000"/>
                </a:solidFill>
              </a:rPr>
              <a:t>指定的行首和列首内容</a:t>
            </a:r>
            <a:endParaRPr lang="zh-CN" altLang="en-US" sz="900" dirty="0">
              <a:solidFill>
                <a:srgbClr val="C00000"/>
              </a:solidFill>
            </a:endParaRPr>
          </a:p>
        </p:txBody>
      </p:sp>
      <p:cxnSp>
        <p:nvCxnSpPr>
          <p:cNvPr id="15" name="直接箭头连接符 14"/>
          <p:cNvCxnSpPr/>
          <p:nvPr/>
        </p:nvCxnSpPr>
        <p:spPr>
          <a:xfrm flipV="1">
            <a:off x="810382" y="4001108"/>
            <a:ext cx="161218" cy="149372"/>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8" name="直接箭头连接符 17"/>
          <p:cNvCxnSpPr/>
          <p:nvPr/>
        </p:nvCxnSpPr>
        <p:spPr>
          <a:xfrm flipH="1" flipV="1">
            <a:off x="611560" y="4001108"/>
            <a:ext cx="198822" cy="149372"/>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2051720" y="4150480"/>
            <a:ext cx="1648822"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4" name="直接箭头连接符 23"/>
          <p:cNvCxnSpPr/>
          <p:nvPr/>
        </p:nvCxnSpPr>
        <p:spPr>
          <a:xfrm>
            <a:off x="2768119" y="4150480"/>
            <a:ext cx="0" cy="35864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115616" y="116632"/>
            <a:ext cx="6408712" cy="368300"/>
          </a:xfrm>
          <a:prstGeom prst="rect">
            <a:avLst/>
          </a:prstGeom>
          <a:noFill/>
        </p:spPr>
        <p:txBody>
          <a:bodyPr wrap="square" rtlCol="0">
            <a:spAutoFit/>
          </a:bodyPr>
          <a:lstStyle/>
          <a:p>
            <a:r>
              <a:rPr lang="zh-CN" altLang="en-US" b="1" dirty="0">
                <a:solidFill>
                  <a:srgbClr val="00B050"/>
                </a:solidFill>
              </a:rPr>
              <a:t>输入任教分工表的另一种快捷方式：</a:t>
            </a:r>
            <a:r>
              <a:rPr lang="en-US" altLang="zh-CN" b="1" dirty="0">
                <a:solidFill>
                  <a:srgbClr val="00B050"/>
                </a:solidFill>
              </a:rPr>
              <a:t>EXCEL</a:t>
            </a:r>
            <a:r>
              <a:rPr lang="zh-CN" altLang="en-US" b="1" dirty="0">
                <a:solidFill>
                  <a:srgbClr val="00B050"/>
                </a:solidFill>
              </a:rPr>
              <a:t>完成表导入</a:t>
            </a:r>
            <a:r>
              <a:rPr lang="en-US" altLang="zh-CN" b="1" dirty="0">
                <a:solidFill>
                  <a:srgbClr val="00B050"/>
                </a:solidFill>
              </a:rPr>
              <a:t>PK70</a:t>
            </a:r>
          </a:p>
        </p:txBody>
      </p:sp>
      <p:sp>
        <p:nvSpPr>
          <p:cNvPr id="7" name="TextBox 6"/>
          <p:cNvSpPr txBox="1"/>
          <p:nvPr/>
        </p:nvSpPr>
        <p:spPr>
          <a:xfrm>
            <a:off x="2714612" y="785794"/>
            <a:ext cx="6000792" cy="923330"/>
          </a:xfrm>
          <a:prstGeom prst="rect">
            <a:avLst/>
          </a:prstGeom>
          <a:solidFill>
            <a:srgbClr val="FFFF00"/>
          </a:solidFill>
        </p:spPr>
        <p:txBody>
          <a:bodyPr wrap="square" rtlCol="0">
            <a:spAutoFit/>
          </a:bodyPr>
          <a:lstStyle/>
          <a:p>
            <a:r>
              <a:rPr lang="zh-CN" altLang="en-US" dirty="0" smtClean="0">
                <a:solidFill>
                  <a:srgbClr val="C00000"/>
                </a:solidFill>
              </a:rPr>
              <a:t>外部文件菜单下的</a:t>
            </a:r>
            <a:r>
              <a:rPr lang="en-US" altLang="zh-CN" dirty="0" smtClean="0">
                <a:solidFill>
                  <a:srgbClr val="C00000"/>
                </a:solidFill>
              </a:rPr>
              <a:t>EXCEL</a:t>
            </a:r>
            <a:r>
              <a:rPr lang="zh-CN" altLang="en-US" dirty="0" smtClean="0">
                <a:solidFill>
                  <a:srgbClr val="C00000"/>
                </a:solidFill>
              </a:rPr>
              <a:t>导入功能可以将事先按规定格式在</a:t>
            </a:r>
            <a:r>
              <a:rPr lang="en-US" altLang="zh-CN" dirty="0" smtClean="0">
                <a:solidFill>
                  <a:srgbClr val="C00000"/>
                </a:solidFill>
              </a:rPr>
              <a:t>EXCEL</a:t>
            </a:r>
            <a:r>
              <a:rPr lang="zh-CN" altLang="en-US" dirty="0" smtClean="0">
                <a:solidFill>
                  <a:srgbClr val="C00000"/>
                </a:solidFill>
              </a:rPr>
              <a:t>编好的教师任课分工表一键导入排课系统。</a:t>
            </a:r>
            <a:endParaRPr lang="en-US" altLang="zh-CN" dirty="0" smtClean="0">
              <a:solidFill>
                <a:srgbClr val="C00000"/>
              </a:solidFill>
            </a:endParaRPr>
          </a:p>
          <a:p>
            <a:endParaRPr lang="zh-CN" altLang="en-US" dirty="0">
              <a:solidFill>
                <a:srgbClr val="C00000"/>
              </a:solidFill>
            </a:endParaRPr>
          </a:p>
        </p:txBody>
      </p:sp>
      <p:pic>
        <p:nvPicPr>
          <p:cNvPr id="2" name="图片 1"/>
          <p:cNvPicPr>
            <a:picLocks noChangeAspect="1"/>
          </p:cNvPicPr>
          <p:nvPr/>
        </p:nvPicPr>
        <p:blipFill>
          <a:blip r:embed="rId2"/>
          <a:stretch>
            <a:fillRect/>
          </a:stretch>
        </p:blipFill>
        <p:spPr>
          <a:xfrm>
            <a:off x="250190" y="1394460"/>
            <a:ext cx="8503920" cy="4718050"/>
          </a:xfrm>
          <a:prstGeom prst="rect">
            <a:avLst/>
          </a:prstGeom>
        </p:spPr>
      </p:pic>
      <p:pic>
        <p:nvPicPr>
          <p:cNvPr id="1027" name="Picture 3"/>
          <p:cNvPicPr>
            <a:picLocks noChangeAspect="1" noChangeArrowheads="1"/>
          </p:cNvPicPr>
          <p:nvPr/>
        </p:nvPicPr>
        <p:blipFill>
          <a:blip r:embed="rId3"/>
          <a:srcRect/>
          <a:stretch>
            <a:fillRect/>
          </a:stretch>
        </p:blipFill>
        <p:spPr bwMode="auto">
          <a:xfrm>
            <a:off x="928662" y="1785926"/>
            <a:ext cx="2314574" cy="816381"/>
          </a:xfrm>
          <a:prstGeom prst="rect">
            <a:avLst/>
          </a:prstGeom>
          <a:noFill/>
          <a:ln w="9525">
            <a:noFill/>
            <a:miter lim="800000"/>
            <a:headEnd/>
            <a:tailEnd/>
          </a:ln>
          <a:effectLst/>
        </p:spPr>
      </p:pic>
      <p:cxnSp>
        <p:nvCxnSpPr>
          <p:cNvPr id="9" name="直接箭头连接符 8"/>
          <p:cNvCxnSpPr/>
          <p:nvPr/>
        </p:nvCxnSpPr>
        <p:spPr>
          <a:xfrm rot="10800000" flipV="1">
            <a:off x="2786050" y="1357298"/>
            <a:ext cx="857256" cy="642942"/>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1" name="直接箭头连接符 10"/>
          <p:cNvCxnSpPr/>
          <p:nvPr/>
        </p:nvCxnSpPr>
        <p:spPr>
          <a:xfrm>
            <a:off x="2857488" y="2143116"/>
            <a:ext cx="3357586" cy="250033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5" name="椭圆 14"/>
          <p:cNvSpPr/>
          <p:nvPr/>
        </p:nvSpPr>
        <p:spPr>
          <a:xfrm rot="16200000">
            <a:off x="2678893" y="2750339"/>
            <a:ext cx="1214446" cy="35719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圆角矩形标注 15"/>
          <p:cNvSpPr/>
          <p:nvPr/>
        </p:nvSpPr>
        <p:spPr>
          <a:xfrm>
            <a:off x="285720" y="5143512"/>
            <a:ext cx="1500198" cy="785818"/>
          </a:xfrm>
          <a:prstGeom prst="wedgeRoundRectCallout">
            <a:avLst>
              <a:gd name="adj1" fmla="val 58798"/>
              <a:gd name="adj2" fmla="val -107821"/>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注意格式的规定</a:t>
            </a:r>
            <a:endParaRPr lang="zh-CN" altLang="en-US" dirty="0"/>
          </a:p>
        </p:txBody>
      </p:sp>
      <p:sp>
        <p:nvSpPr>
          <p:cNvPr id="17" name="圆角矩形标注 16"/>
          <p:cNvSpPr/>
          <p:nvPr/>
        </p:nvSpPr>
        <p:spPr>
          <a:xfrm>
            <a:off x="6786578" y="4000504"/>
            <a:ext cx="2357422" cy="1357322"/>
          </a:xfrm>
          <a:prstGeom prst="wedgeRoundRectCallout">
            <a:avLst>
              <a:gd name="adj1" fmla="val -61887"/>
              <a:gd name="adj2" fmla="val 22714"/>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系统内已有一部分班级分工内容时，用补充导入按钮可添加导入不重名的</a:t>
            </a:r>
            <a:endParaRPr lang="en-US" altLang="zh-CN" dirty="0" smtClean="0"/>
          </a:p>
          <a:p>
            <a:pPr algn="ctr"/>
            <a:r>
              <a:rPr lang="zh-CN" altLang="en-US" dirty="0" smtClean="0"/>
              <a:t>新班级分工内容</a:t>
            </a:r>
            <a:endParaRPr lang="zh-CN" altLang="en-US" dirty="0"/>
          </a:p>
        </p:txBody>
      </p:sp>
      <p:sp>
        <p:nvSpPr>
          <p:cNvPr id="12" name="TextBox 11"/>
          <p:cNvSpPr txBox="1"/>
          <p:nvPr/>
        </p:nvSpPr>
        <p:spPr>
          <a:xfrm>
            <a:off x="1142976" y="6286520"/>
            <a:ext cx="6643734" cy="369332"/>
          </a:xfrm>
          <a:prstGeom prst="rect">
            <a:avLst/>
          </a:prstGeom>
          <a:noFill/>
        </p:spPr>
        <p:txBody>
          <a:bodyPr wrap="square" rtlCol="0">
            <a:spAutoFit/>
          </a:bodyPr>
          <a:lstStyle/>
          <a:p>
            <a:r>
              <a:rPr lang="zh-CN" altLang="en-US" dirty="0" smtClean="0">
                <a:solidFill>
                  <a:schemeClr val="accent2">
                    <a:lumMod val="50000"/>
                  </a:schemeClr>
                </a:solidFill>
              </a:rPr>
              <a:t>关于分工表的深层潜规则：同名教师，不可同时到两个班级上课！</a:t>
            </a:r>
            <a:endParaRPr lang="zh-CN" altLang="en-US" dirty="0">
              <a:solidFill>
                <a:schemeClr val="accent2">
                  <a:lumMod val="50000"/>
                </a:schemeClr>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1" name="Picture 1" descr="C:\Users\Administrator\AppData\Roaming\Tencent\Users\342067286\QQ\WinTemp\RichOle\TM}78YJEF37G[[3NV04~CTD.png"/>
          <p:cNvPicPr>
            <a:picLocks noChangeAspect="1" noChangeArrowheads="1"/>
          </p:cNvPicPr>
          <p:nvPr/>
        </p:nvPicPr>
        <p:blipFill>
          <a:blip r:embed="rId2"/>
          <a:srcRect/>
          <a:stretch>
            <a:fillRect/>
          </a:stretch>
        </p:blipFill>
        <p:spPr bwMode="auto">
          <a:xfrm>
            <a:off x="285720" y="553064"/>
            <a:ext cx="8629687" cy="5351591"/>
          </a:xfrm>
          <a:prstGeom prst="rect">
            <a:avLst/>
          </a:prstGeom>
          <a:noFill/>
        </p:spPr>
      </p:pic>
      <p:sp>
        <p:nvSpPr>
          <p:cNvPr id="4" name="矩形 3"/>
          <p:cNvSpPr/>
          <p:nvPr/>
        </p:nvSpPr>
        <p:spPr>
          <a:xfrm>
            <a:off x="357158" y="4196402"/>
            <a:ext cx="1919115" cy="276999"/>
          </a:xfrm>
          <a:prstGeom prst="rect">
            <a:avLst/>
          </a:prstGeom>
          <a:ln>
            <a:solidFill>
              <a:srgbClr val="C00000"/>
            </a:solidFill>
          </a:ln>
        </p:spPr>
        <p:txBody>
          <a:bodyPr wrap="none">
            <a:spAutoFit/>
          </a:bodyPr>
          <a:lstStyle/>
          <a:p>
            <a:pPr algn="ctr"/>
            <a:r>
              <a:rPr lang="zh-CN" altLang="en-US" sz="1200" dirty="0" smtClean="0">
                <a:solidFill>
                  <a:srgbClr val="FF0000"/>
                </a:solidFill>
              </a:rPr>
              <a:t>每个条件由下列项目组成</a:t>
            </a:r>
            <a:r>
              <a:rPr lang="en-US" altLang="zh-CN" sz="1200" dirty="0" smtClean="0">
                <a:solidFill>
                  <a:srgbClr val="FF0000"/>
                </a:solidFill>
              </a:rPr>
              <a:t>:</a:t>
            </a:r>
          </a:p>
        </p:txBody>
      </p:sp>
      <p:sp>
        <p:nvSpPr>
          <p:cNvPr id="5" name="矩形 4"/>
          <p:cNvSpPr/>
          <p:nvPr/>
        </p:nvSpPr>
        <p:spPr>
          <a:xfrm>
            <a:off x="357158" y="4482154"/>
            <a:ext cx="6286544" cy="276999"/>
          </a:xfrm>
          <a:prstGeom prst="rect">
            <a:avLst/>
          </a:prstGeom>
          <a:ln>
            <a:solidFill>
              <a:srgbClr val="C00000"/>
            </a:solidFill>
          </a:ln>
        </p:spPr>
        <p:txBody>
          <a:bodyPr wrap="square">
            <a:spAutoFit/>
          </a:bodyPr>
          <a:lstStyle/>
          <a:p>
            <a:r>
              <a:rPr lang="zh-CN" altLang="en-US" sz="1200" dirty="0" smtClean="0">
                <a:solidFill>
                  <a:srgbClr val="FF0000"/>
                </a:solidFill>
              </a:rPr>
              <a:t>*条件名</a:t>
            </a:r>
            <a:r>
              <a:rPr lang="en-US" altLang="zh-CN" sz="1200" dirty="0" smtClean="0">
                <a:solidFill>
                  <a:srgbClr val="FF0000"/>
                </a:solidFill>
              </a:rPr>
              <a:t>:</a:t>
            </a:r>
            <a:r>
              <a:rPr lang="zh-CN" altLang="en-US" sz="1200" dirty="0" smtClean="0">
                <a:solidFill>
                  <a:srgbClr val="FF0000"/>
                </a:solidFill>
              </a:rPr>
              <a:t>用户自行编定 用来标记或简述此项条件的限制事项</a:t>
            </a:r>
            <a:endParaRPr lang="en-US" altLang="zh-CN" sz="1200" dirty="0" smtClean="0">
              <a:solidFill>
                <a:srgbClr val="FF0000"/>
              </a:solidFill>
            </a:endParaRPr>
          </a:p>
        </p:txBody>
      </p:sp>
      <p:sp>
        <p:nvSpPr>
          <p:cNvPr id="7" name="矩形 6"/>
          <p:cNvSpPr/>
          <p:nvPr/>
        </p:nvSpPr>
        <p:spPr>
          <a:xfrm>
            <a:off x="347330" y="4767286"/>
            <a:ext cx="8424764" cy="461665"/>
          </a:xfrm>
          <a:prstGeom prst="rect">
            <a:avLst/>
          </a:prstGeom>
          <a:ln>
            <a:solidFill>
              <a:srgbClr val="C00000"/>
            </a:solidFill>
          </a:ln>
        </p:spPr>
        <p:txBody>
          <a:bodyPr wrap="square">
            <a:spAutoFit/>
          </a:bodyPr>
          <a:lstStyle/>
          <a:p>
            <a:r>
              <a:rPr lang="zh-CN" altLang="en-US" sz="1200" dirty="0" smtClean="0">
                <a:solidFill>
                  <a:srgbClr val="FF0000"/>
                </a:solidFill>
              </a:rPr>
              <a:t>*类型</a:t>
            </a:r>
            <a:r>
              <a:rPr lang="en-US" altLang="zh-CN" sz="1200" dirty="0" smtClean="0">
                <a:solidFill>
                  <a:srgbClr val="FF0000"/>
                </a:solidFill>
              </a:rPr>
              <a:t>:</a:t>
            </a:r>
            <a:r>
              <a:rPr lang="zh-CN" altLang="en-US" sz="1200" dirty="0" smtClean="0">
                <a:solidFill>
                  <a:srgbClr val="FF0000"/>
                </a:solidFill>
              </a:rPr>
              <a:t>共有两种</a:t>
            </a:r>
            <a:r>
              <a:rPr lang="en-US" altLang="zh-CN" sz="1200" dirty="0" smtClean="0">
                <a:solidFill>
                  <a:srgbClr val="FF0000"/>
                </a:solidFill>
              </a:rPr>
              <a:t>--</a:t>
            </a:r>
            <a:r>
              <a:rPr lang="zh-CN" altLang="en-US" sz="1200" dirty="0" smtClean="0">
                <a:solidFill>
                  <a:srgbClr val="FF0000"/>
                </a:solidFill>
              </a:rPr>
              <a:t>课程条件和教师条件</a:t>
            </a:r>
            <a:r>
              <a:rPr lang="en-US" altLang="zh-CN" sz="1200" dirty="0" smtClean="0">
                <a:solidFill>
                  <a:srgbClr val="FF0000"/>
                </a:solidFill>
              </a:rPr>
              <a:t>,</a:t>
            </a:r>
            <a:r>
              <a:rPr lang="zh-CN" altLang="en-US" sz="1200" dirty="0" smtClean="0">
                <a:solidFill>
                  <a:srgbClr val="FF0000"/>
                </a:solidFill>
              </a:rPr>
              <a:t> 二选其一</a:t>
            </a:r>
            <a:r>
              <a:rPr lang="en-US" altLang="zh-CN" sz="1200" dirty="0" smtClean="0">
                <a:solidFill>
                  <a:srgbClr val="FF0000"/>
                </a:solidFill>
              </a:rPr>
              <a:t>.</a:t>
            </a:r>
            <a:r>
              <a:rPr lang="zh-CN" altLang="en-US" sz="1200" dirty="0" smtClean="0">
                <a:solidFill>
                  <a:srgbClr val="FF0000"/>
                </a:solidFill>
              </a:rPr>
              <a:t>课程条件是针对某一门课规定一些限制 例如 教研活动 等 教师条件是针对某些教师进行限制 如班主任会 行政会等</a:t>
            </a:r>
            <a:endParaRPr lang="en-US" altLang="zh-CN" sz="1200" dirty="0" smtClean="0">
              <a:solidFill>
                <a:srgbClr val="FF0000"/>
              </a:solidFill>
            </a:endParaRPr>
          </a:p>
        </p:txBody>
      </p:sp>
      <p:sp>
        <p:nvSpPr>
          <p:cNvPr id="8" name="矩形 7"/>
          <p:cNvSpPr/>
          <p:nvPr/>
        </p:nvSpPr>
        <p:spPr>
          <a:xfrm>
            <a:off x="347330" y="5224474"/>
            <a:ext cx="8439512" cy="276999"/>
          </a:xfrm>
          <a:prstGeom prst="rect">
            <a:avLst/>
          </a:prstGeom>
          <a:ln>
            <a:solidFill>
              <a:srgbClr val="C00000"/>
            </a:solidFill>
          </a:ln>
        </p:spPr>
        <p:txBody>
          <a:bodyPr wrap="square">
            <a:spAutoFit/>
          </a:bodyPr>
          <a:lstStyle/>
          <a:p>
            <a:r>
              <a:rPr lang="zh-CN" altLang="en-US" sz="1200" dirty="0" smtClean="0">
                <a:solidFill>
                  <a:srgbClr val="FF0000"/>
                </a:solidFill>
              </a:rPr>
              <a:t>*课名和范围</a:t>
            </a:r>
            <a:r>
              <a:rPr lang="en-US" altLang="zh-CN" sz="1200" dirty="0" smtClean="0">
                <a:solidFill>
                  <a:srgbClr val="FF0000"/>
                </a:solidFill>
              </a:rPr>
              <a:t>:</a:t>
            </a:r>
            <a:r>
              <a:rPr lang="zh-CN" altLang="en-US" sz="1200" dirty="0" smtClean="0">
                <a:solidFill>
                  <a:srgbClr val="FF0000"/>
                </a:solidFill>
              </a:rPr>
              <a:t>为课程条件是指明课程名</a:t>
            </a:r>
            <a:r>
              <a:rPr lang="en-US" altLang="zh-CN" sz="1200" dirty="0" smtClean="0">
                <a:solidFill>
                  <a:srgbClr val="FF0000"/>
                </a:solidFill>
              </a:rPr>
              <a:t>,</a:t>
            </a:r>
            <a:r>
              <a:rPr lang="zh-CN" altLang="en-US" sz="1200" dirty="0" smtClean="0">
                <a:solidFill>
                  <a:srgbClr val="FF0000"/>
                </a:solidFill>
              </a:rPr>
              <a:t>以及所涉及的班级范围</a:t>
            </a:r>
            <a:r>
              <a:rPr lang="en-US" altLang="zh-CN" sz="1200" dirty="0" smtClean="0">
                <a:solidFill>
                  <a:srgbClr val="FF0000"/>
                </a:solidFill>
              </a:rPr>
              <a:t>;</a:t>
            </a:r>
            <a:r>
              <a:rPr lang="zh-CN" altLang="en-US" sz="1200" dirty="0" smtClean="0">
                <a:solidFill>
                  <a:srgbClr val="FF0000"/>
                </a:solidFill>
              </a:rPr>
              <a:t>为教师条件时 课名为空</a:t>
            </a:r>
            <a:r>
              <a:rPr lang="en-US" altLang="zh-CN" sz="1200" dirty="0" smtClean="0">
                <a:solidFill>
                  <a:srgbClr val="FF0000"/>
                </a:solidFill>
              </a:rPr>
              <a:t>,</a:t>
            </a:r>
            <a:r>
              <a:rPr lang="zh-CN" altLang="en-US" sz="1200" dirty="0" smtClean="0">
                <a:solidFill>
                  <a:srgbClr val="FF0000"/>
                </a:solidFill>
              </a:rPr>
              <a:t>范围为所涉及的教师范围</a:t>
            </a:r>
            <a:r>
              <a:rPr lang="en-US" altLang="zh-CN" sz="1200" dirty="0" smtClean="0">
                <a:solidFill>
                  <a:srgbClr val="FF0000"/>
                </a:solidFill>
              </a:rPr>
              <a:t>.</a:t>
            </a:r>
          </a:p>
        </p:txBody>
      </p:sp>
      <p:sp>
        <p:nvSpPr>
          <p:cNvPr id="9" name="矩形 8"/>
          <p:cNvSpPr/>
          <p:nvPr/>
        </p:nvSpPr>
        <p:spPr>
          <a:xfrm>
            <a:off x="366998" y="5494858"/>
            <a:ext cx="8424764" cy="276999"/>
          </a:xfrm>
          <a:prstGeom prst="rect">
            <a:avLst/>
          </a:prstGeom>
          <a:solidFill>
            <a:srgbClr val="FFFF00"/>
          </a:solidFill>
          <a:ln>
            <a:solidFill>
              <a:srgbClr val="C00000"/>
            </a:solidFill>
          </a:ln>
        </p:spPr>
        <p:txBody>
          <a:bodyPr wrap="square">
            <a:spAutoFit/>
          </a:bodyPr>
          <a:lstStyle/>
          <a:p>
            <a:r>
              <a:rPr lang="zh-CN" altLang="en-US" sz="1200" dirty="0" smtClean="0">
                <a:solidFill>
                  <a:srgbClr val="FF0000"/>
                </a:solidFill>
              </a:rPr>
              <a:t>*条件值</a:t>
            </a:r>
            <a:r>
              <a:rPr lang="en-US" altLang="zh-CN" sz="1200" dirty="0" smtClean="0">
                <a:solidFill>
                  <a:srgbClr val="FF0000"/>
                </a:solidFill>
              </a:rPr>
              <a:t>:</a:t>
            </a:r>
            <a:r>
              <a:rPr lang="zh-CN" altLang="en-US" sz="1200" dirty="0" smtClean="0">
                <a:solidFill>
                  <a:srgbClr val="FF0000"/>
                </a:solidFill>
              </a:rPr>
              <a:t>每个条件的条件值是由</a:t>
            </a:r>
            <a:r>
              <a:rPr lang="en-US" altLang="zh-CN" sz="1200" dirty="0" smtClean="0">
                <a:solidFill>
                  <a:srgbClr val="FF0000"/>
                </a:solidFill>
              </a:rPr>
              <a:t>0</a:t>
            </a:r>
            <a:r>
              <a:rPr lang="zh-CN" altLang="en-US" sz="1200" dirty="0" smtClean="0">
                <a:solidFill>
                  <a:srgbClr val="FF0000"/>
                </a:solidFill>
              </a:rPr>
              <a:t> </a:t>
            </a:r>
            <a:r>
              <a:rPr lang="en-US" altLang="zh-CN" sz="1200" dirty="0" smtClean="0">
                <a:solidFill>
                  <a:srgbClr val="FF0000"/>
                </a:solidFill>
              </a:rPr>
              <a:t>-1</a:t>
            </a:r>
            <a:r>
              <a:rPr lang="zh-CN" altLang="en-US" sz="1200" dirty="0" smtClean="0">
                <a:solidFill>
                  <a:srgbClr val="FF0000"/>
                </a:solidFill>
              </a:rPr>
              <a:t>或正整数组合的一串数</a:t>
            </a:r>
            <a:r>
              <a:rPr lang="en-US" altLang="zh-CN" sz="1200" dirty="0" smtClean="0">
                <a:solidFill>
                  <a:srgbClr val="FF0000"/>
                </a:solidFill>
              </a:rPr>
              <a:t>,</a:t>
            </a:r>
            <a:r>
              <a:rPr lang="zh-CN" altLang="en-US" sz="1200" dirty="0" smtClean="0">
                <a:solidFill>
                  <a:srgbClr val="FF0000"/>
                </a:solidFill>
              </a:rPr>
              <a:t>数的个数等于一周总节数</a:t>
            </a:r>
            <a:r>
              <a:rPr lang="en-US" altLang="zh-CN" sz="1200" dirty="0" smtClean="0">
                <a:solidFill>
                  <a:srgbClr val="FF0000"/>
                </a:solidFill>
              </a:rPr>
              <a:t>.</a:t>
            </a:r>
            <a:r>
              <a:rPr lang="zh-CN" altLang="en-US" sz="1200" dirty="0" smtClean="0">
                <a:solidFill>
                  <a:srgbClr val="FF0000"/>
                </a:solidFill>
              </a:rPr>
              <a:t>每节的对应值所表示的含义见窗口所注。</a:t>
            </a:r>
            <a:endParaRPr lang="en-US" altLang="zh-CN" sz="1200" dirty="0" smtClean="0">
              <a:solidFill>
                <a:srgbClr val="FF0000"/>
              </a:solidFill>
            </a:endParaRPr>
          </a:p>
        </p:txBody>
      </p:sp>
      <p:cxnSp>
        <p:nvCxnSpPr>
          <p:cNvPr id="11" name="直接连接符 10"/>
          <p:cNvCxnSpPr/>
          <p:nvPr/>
        </p:nvCxnSpPr>
        <p:spPr>
          <a:xfrm>
            <a:off x="357158" y="3824464"/>
            <a:ext cx="8429684" cy="1588"/>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直接箭头连接符 12"/>
          <p:cNvCxnSpPr/>
          <p:nvPr/>
        </p:nvCxnSpPr>
        <p:spPr>
          <a:xfrm rot="5400000" flipH="1" flipV="1">
            <a:off x="892943" y="4017807"/>
            <a:ext cx="357190" cy="1588"/>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4" name="椭圆 13"/>
          <p:cNvSpPr/>
          <p:nvPr/>
        </p:nvSpPr>
        <p:spPr>
          <a:xfrm rot="16200000">
            <a:off x="6893719" y="1035843"/>
            <a:ext cx="2357454" cy="214310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箭头连接符 15"/>
          <p:cNvCxnSpPr>
            <a:stCxn id="9" idx="3"/>
          </p:cNvCxnSpPr>
          <p:nvPr/>
        </p:nvCxnSpPr>
        <p:spPr>
          <a:xfrm flipH="1" flipV="1">
            <a:off x="8715404" y="3214686"/>
            <a:ext cx="76358" cy="2418672"/>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3143240" y="0"/>
            <a:ext cx="3429024" cy="368300"/>
          </a:xfrm>
          <a:prstGeom prst="rect">
            <a:avLst/>
          </a:prstGeom>
          <a:noFill/>
        </p:spPr>
        <p:txBody>
          <a:bodyPr wrap="square" rtlCol="0">
            <a:spAutoFit/>
          </a:bodyPr>
          <a:lstStyle/>
          <a:p>
            <a:r>
              <a:rPr lang="zh-CN" altLang="en-US" b="1" dirty="0" smtClean="0">
                <a:solidFill>
                  <a:srgbClr val="00B050"/>
                </a:solidFill>
              </a:rPr>
              <a:t>深想排课条件的构成和含义</a:t>
            </a:r>
            <a:endParaRPr lang="en-US" altLang="zh-CN" b="1" dirty="0">
              <a:solidFill>
                <a:srgbClr val="00B050"/>
              </a:solidFill>
            </a:endParaRPr>
          </a:p>
        </p:txBody>
      </p:sp>
      <p:sp>
        <p:nvSpPr>
          <p:cNvPr id="18" name="圆角矩形标注 17"/>
          <p:cNvSpPr/>
          <p:nvPr/>
        </p:nvSpPr>
        <p:spPr>
          <a:xfrm>
            <a:off x="0" y="2214554"/>
            <a:ext cx="2571736" cy="1428760"/>
          </a:xfrm>
          <a:prstGeom prst="wedgeRoundRectCallout">
            <a:avLst>
              <a:gd name="adj1" fmla="val -30606"/>
              <a:gd name="adj2" fmla="val 62917"/>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t>本窗示例的当前条件类型是教师条件，名称 开会，不涉及课名，涉及教师范围为包俊明</a:t>
            </a:r>
            <a:r>
              <a:rPr lang="en-US" altLang="zh-CN" sz="1200" dirty="0" smtClean="0"/>
              <a:t>-</a:t>
            </a:r>
            <a:r>
              <a:rPr lang="zh-CN" altLang="en-US" sz="1200" dirty="0" smtClean="0"/>
              <a:t>范庆元等</a:t>
            </a:r>
            <a:r>
              <a:rPr lang="en-US" altLang="zh-CN" sz="1200" dirty="0" smtClean="0"/>
              <a:t>5</a:t>
            </a:r>
            <a:r>
              <a:rPr lang="zh-CN" altLang="en-US" sz="1200" dirty="0" smtClean="0"/>
              <a:t>位教师，条件值如图所示：周一下午和周三</a:t>
            </a:r>
            <a:r>
              <a:rPr lang="en-US" altLang="zh-CN" sz="1200" dirty="0" smtClean="0"/>
              <a:t>1-2</a:t>
            </a:r>
            <a:r>
              <a:rPr lang="zh-CN" altLang="en-US" sz="1200" dirty="0" smtClean="0"/>
              <a:t>节为</a:t>
            </a:r>
            <a:r>
              <a:rPr lang="en-US" altLang="zh-CN" sz="1200" dirty="0" smtClean="0"/>
              <a:t>0</a:t>
            </a:r>
            <a:r>
              <a:rPr lang="zh-CN" altLang="en-US" sz="1200" dirty="0" smtClean="0"/>
              <a:t>。表示此</a:t>
            </a:r>
            <a:r>
              <a:rPr lang="en-US" altLang="zh-CN" sz="1200" dirty="0" smtClean="0"/>
              <a:t>5</a:t>
            </a:r>
            <a:r>
              <a:rPr lang="zh-CN" altLang="en-US" sz="1200" dirty="0" smtClean="0"/>
              <a:t>人在此时段都不能排课 其他节次不限</a:t>
            </a:r>
            <a:r>
              <a:rPr lang="zh-CN" altLang="en-US" sz="1400" dirty="0" smtClean="0"/>
              <a:t>。</a:t>
            </a:r>
            <a:endParaRPr lang="zh-CN" altLang="en-US" sz="1400" dirty="0"/>
          </a:p>
        </p:txBody>
      </p:sp>
      <p:cxnSp>
        <p:nvCxnSpPr>
          <p:cNvPr id="23" name="直接箭头连接符 22"/>
          <p:cNvCxnSpPr/>
          <p:nvPr/>
        </p:nvCxnSpPr>
        <p:spPr>
          <a:xfrm rot="5400000" flipH="1" flipV="1">
            <a:off x="178563" y="1821645"/>
            <a:ext cx="785818" cy="1588"/>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5" name="直接箭头连接符 24"/>
          <p:cNvCxnSpPr/>
          <p:nvPr/>
        </p:nvCxnSpPr>
        <p:spPr>
          <a:xfrm rot="16200000" flipV="1">
            <a:off x="1535885" y="2107397"/>
            <a:ext cx="142876" cy="71438"/>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7" name="直接箭头连接符 26"/>
          <p:cNvCxnSpPr/>
          <p:nvPr/>
        </p:nvCxnSpPr>
        <p:spPr>
          <a:xfrm>
            <a:off x="2428860" y="2500306"/>
            <a:ext cx="142876" cy="1588"/>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9" name="直接箭头连接符 28"/>
          <p:cNvCxnSpPr/>
          <p:nvPr/>
        </p:nvCxnSpPr>
        <p:spPr>
          <a:xfrm flipV="1">
            <a:off x="2500298" y="2714620"/>
            <a:ext cx="1071570" cy="642942"/>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p:nvPr/>
        </p:nvSpPr>
        <p:spPr>
          <a:xfrm>
            <a:off x="3143240" y="107576"/>
            <a:ext cx="3429024" cy="368300"/>
          </a:xfrm>
          <a:prstGeom prst="rect">
            <a:avLst/>
          </a:prstGeom>
          <a:noFill/>
        </p:spPr>
        <p:txBody>
          <a:bodyPr wrap="square" rtlCol="0">
            <a:spAutoFit/>
          </a:bodyPr>
          <a:lstStyle/>
          <a:p>
            <a:r>
              <a:rPr lang="zh-CN" altLang="en-US" b="1" dirty="0" smtClean="0">
                <a:solidFill>
                  <a:srgbClr val="00B050"/>
                </a:solidFill>
              </a:rPr>
              <a:t>排课条件的输入和修改</a:t>
            </a:r>
            <a:endParaRPr lang="en-US" altLang="zh-CN" b="1" dirty="0">
              <a:solidFill>
                <a:srgbClr val="00B050"/>
              </a:solidFill>
            </a:endParaRPr>
          </a:p>
        </p:txBody>
      </p:sp>
      <p:pic>
        <p:nvPicPr>
          <p:cNvPr id="1026" name="Picture 2"/>
          <p:cNvPicPr>
            <a:picLocks noChangeAspect="1" noChangeArrowheads="1"/>
          </p:cNvPicPr>
          <p:nvPr/>
        </p:nvPicPr>
        <p:blipFill>
          <a:blip r:embed="rId2"/>
          <a:srcRect/>
          <a:stretch>
            <a:fillRect/>
          </a:stretch>
        </p:blipFill>
        <p:spPr bwMode="auto">
          <a:xfrm>
            <a:off x="124356" y="727803"/>
            <a:ext cx="8858280" cy="5492922"/>
          </a:xfrm>
          <a:prstGeom prst="rect">
            <a:avLst/>
          </a:prstGeom>
          <a:noFill/>
          <a:ln w="9525">
            <a:noFill/>
            <a:miter lim="800000"/>
            <a:headEnd/>
            <a:tailEnd/>
          </a:ln>
          <a:effectLst/>
        </p:spPr>
      </p:pic>
      <p:sp>
        <p:nvSpPr>
          <p:cNvPr id="19" name="圆角矩形标注 18"/>
          <p:cNvSpPr/>
          <p:nvPr/>
        </p:nvSpPr>
        <p:spPr>
          <a:xfrm>
            <a:off x="285720" y="1928802"/>
            <a:ext cx="714380" cy="714380"/>
          </a:xfrm>
          <a:prstGeom prst="wedgeRoundRectCallout">
            <a:avLst>
              <a:gd name="adj1" fmla="val -24128"/>
              <a:gd name="adj2" fmla="val -93107"/>
              <a:gd name="adj3" fmla="val 1666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smtClean="0">
                <a:solidFill>
                  <a:srgbClr val="FF0000"/>
                </a:solidFill>
              </a:rPr>
              <a:t>步骤</a:t>
            </a:r>
            <a:r>
              <a:rPr lang="en-US" altLang="zh-CN" sz="1100" dirty="0" smtClean="0">
                <a:solidFill>
                  <a:srgbClr val="FF0000"/>
                </a:solidFill>
              </a:rPr>
              <a:t>1</a:t>
            </a:r>
            <a:r>
              <a:rPr lang="zh-CN" altLang="en-US" sz="1100" dirty="0" smtClean="0">
                <a:solidFill>
                  <a:srgbClr val="FF0000"/>
                </a:solidFill>
              </a:rPr>
              <a:t>： 键入名称</a:t>
            </a:r>
            <a:endParaRPr lang="zh-CN" altLang="en-US" sz="1100" dirty="0">
              <a:solidFill>
                <a:srgbClr val="FF0000"/>
              </a:solidFill>
            </a:endParaRPr>
          </a:p>
        </p:txBody>
      </p:sp>
      <p:sp>
        <p:nvSpPr>
          <p:cNvPr id="20" name="圆角矩形标注 19"/>
          <p:cNvSpPr/>
          <p:nvPr/>
        </p:nvSpPr>
        <p:spPr>
          <a:xfrm>
            <a:off x="977409" y="2857496"/>
            <a:ext cx="785818" cy="714380"/>
          </a:xfrm>
          <a:prstGeom prst="wedgeRoundRectCallout">
            <a:avLst>
              <a:gd name="adj1" fmla="val -13347"/>
              <a:gd name="adj2" fmla="val -78048"/>
              <a:gd name="adj3" fmla="val 1666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smtClean="0">
                <a:solidFill>
                  <a:srgbClr val="FF0000"/>
                </a:solidFill>
              </a:rPr>
              <a:t>步骤</a:t>
            </a:r>
            <a:r>
              <a:rPr lang="en-US" altLang="zh-CN" sz="1100" dirty="0" smtClean="0">
                <a:solidFill>
                  <a:srgbClr val="FF0000"/>
                </a:solidFill>
              </a:rPr>
              <a:t>2</a:t>
            </a:r>
            <a:r>
              <a:rPr lang="zh-CN" altLang="en-US" sz="1100" dirty="0" smtClean="0">
                <a:solidFill>
                  <a:srgbClr val="FF0000"/>
                </a:solidFill>
              </a:rPr>
              <a:t>：钩选类型</a:t>
            </a:r>
            <a:endParaRPr lang="zh-CN" altLang="en-US" sz="1100" dirty="0">
              <a:solidFill>
                <a:srgbClr val="FF0000"/>
              </a:solidFill>
            </a:endParaRPr>
          </a:p>
        </p:txBody>
      </p:sp>
      <p:sp>
        <p:nvSpPr>
          <p:cNvPr id="21" name="圆角矩形标注 20"/>
          <p:cNvSpPr/>
          <p:nvPr/>
        </p:nvSpPr>
        <p:spPr>
          <a:xfrm>
            <a:off x="1643042" y="2143116"/>
            <a:ext cx="714380" cy="714380"/>
          </a:xfrm>
          <a:prstGeom prst="wedgeRoundRectCallout">
            <a:avLst>
              <a:gd name="adj1" fmla="val -18481"/>
              <a:gd name="adj2" fmla="val -111930"/>
              <a:gd name="adj3" fmla="val 1666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smtClean="0">
                <a:solidFill>
                  <a:srgbClr val="FF0000"/>
                </a:solidFill>
              </a:rPr>
              <a:t>步骤</a:t>
            </a:r>
            <a:r>
              <a:rPr lang="en-US" altLang="zh-CN" sz="1100" dirty="0" smtClean="0">
                <a:solidFill>
                  <a:srgbClr val="FF0000"/>
                </a:solidFill>
              </a:rPr>
              <a:t>3</a:t>
            </a:r>
            <a:r>
              <a:rPr lang="zh-CN" altLang="en-US" sz="1100" dirty="0" smtClean="0">
                <a:solidFill>
                  <a:srgbClr val="FF0000"/>
                </a:solidFill>
              </a:rPr>
              <a:t>： 指定课名</a:t>
            </a:r>
            <a:endParaRPr lang="zh-CN" altLang="en-US" sz="1100" dirty="0">
              <a:solidFill>
                <a:srgbClr val="FF0000"/>
              </a:solidFill>
            </a:endParaRPr>
          </a:p>
        </p:txBody>
      </p:sp>
      <p:sp>
        <p:nvSpPr>
          <p:cNvPr id="22" name="圆角矩形标注 21"/>
          <p:cNvSpPr/>
          <p:nvPr/>
        </p:nvSpPr>
        <p:spPr>
          <a:xfrm>
            <a:off x="2500298" y="3143248"/>
            <a:ext cx="714380" cy="714380"/>
          </a:xfrm>
          <a:prstGeom prst="wedgeRoundRectCallout">
            <a:avLst>
              <a:gd name="adj1" fmla="val -37304"/>
              <a:gd name="adj2" fmla="val -100636"/>
              <a:gd name="adj3" fmla="val 1666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smtClean="0">
                <a:solidFill>
                  <a:srgbClr val="FF0000"/>
                </a:solidFill>
              </a:rPr>
              <a:t>步骤</a:t>
            </a:r>
            <a:r>
              <a:rPr lang="en-US" altLang="zh-CN" sz="1100" dirty="0" smtClean="0">
                <a:solidFill>
                  <a:srgbClr val="FF0000"/>
                </a:solidFill>
              </a:rPr>
              <a:t>4</a:t>
            </a:r>
            <a:r>
              <a:rPr lang="zh-CN" altLang="en-US" sz="1100" dirty="0" smtClean="0">
                <a:solidFill>
                  <a:srgbClr val="FF0000"/>
                </a:solidFill>
              </a:rPr>
              <a:t>： 指定范围</a:t>
            </a:r>
            <a:endParaRPr lang="zh-CN" altLang="en-US" sz="1100" dirty="0">
              <a:solidFill>
                <a:srgbClr val="FF0000"/>
              </a:solidFill>
            </a:endParaRPr>
          </a:p>
        </p:txBody>
      </p:sp>
      <p:sp>
        <p:nvSpPr>
          <p:cNvPr id="24" name="圆角矩形标注 23"/>
          <p:cNvSpPr/>
          <p:nvPr/>
        </p:nvSpPr>
        <p:spPr>
          <a:xfrm>
            <a:off x="3714744" y="3000372"/>
            <a:ext cx="1785950" cy="428628"/>
          </a:xfrm>
          <a:prstGeom prst="wedgeRoundRectCallout">
            <a:avLst>
              <a:gd name="adj1" fmla="val -25257"/>
              <a:gd name="adj2" fmla="val -69264"/>
              <a:gd name="adj3" fmla="val 1666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smtClean="0">
                <a:solidFill>
                  <a:srgbClr val="FF0000"/>
                </a:solidFill>
              </a:rPr>
              <a:t>步骤</a:t>
            </a:r>
            <a:r>
              <a:rPr lang="en-US" altLang="zh-CN" sz="1100" dirty="0" smtClean="0">
                <a:solidFill>
                  <a:srgbClr val="FF0000"/>
                </a:solidFill>
              </a:rPr>
              <a:t>5</a:t>
            </a:r>
            <a:r>
              <a:rPr lang="zh-CN" altLang="en-US" sz="1100" dirty="0" smtClean="0">
                <a:solidFill>
                  <a:srgbClr val="FF0000"/>
                </a:solidFill>
              </a:rPr>
              <a:t>：编写条件值列表</a:t>
            </a:r>
            <a:endParaRPr lang="zh-CN" altLang="en-US" sz="1100" dirty="0">
              <a:solidFill>
                <a:srgbClr val="FF0000"/>
              </a:solidFill>
            </a:endParaRPr>
          </a:p>
        </p:txBody>
      </p:sp>
      <p:sp>
        <p:nvSpPr>
          <p:cNvPr id="26" name="圆角矩形标注 25"/>
          <p:cNvSpPr/>
          <p:nvPr/>
        </p:nvSpPr>
        <p:spPr>
          <a:xfrm>
            <a:off x="6143636" y="2571744"/>
            <a:ext cx="1214446" cy="714380"/>
          </a:xfrm>
          <a:prstGeom prst="wedgeRoundRectCallout">
            <a:avLst>
              <a:gd name="adj1" fmla="val 52051"/>
              <a:gd name="adj2" fmla="val 81951"/>
              <a:gd name="adj3" fmla="val 1666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smtClean="0">
                <a:solidFill>
                  <a:srgbClr val="FF0000"/>
                </a:solidFill>
              </a:rPr>
              <a:t>步骤</a:t>
            </a:r>
            <a:r>
              <a:rPr lang="en-US" altLang="zh-CN" sz="1100" dirty="0" smtClean="0">
                <a:solidFill>
                  <a:srgbClr val="FF0000"/>
                </a:solidFill>
              </a:rPr>
              <a:t>6</a:t>
            </a:r>
            <a:r>
              <a:rPr lang="zh-CN" altLang="en-US" sz="1100" dirty="0" smtClean="0">
                <a:solidFill>
                  <a:srgbClr val="FF0000"/>
                </a:solidFill>
              </a:rPr>
              <a:t>： 点击新增按钮则新条件添入下方条件列表内</a:t>
            </a:r>
            <a:endParaRPr lang="en-US" altLang="zh-CN" sz="1100" dirty="0" smtClean="0">
              <a:solidFill>
                <a:srgbClr val="FF0000"/>
              </a:solidFill>
            </a:endParaRPr>
          </a:p>
        </p:txBody>
      </p:sp>
      <p:cxnSp>
        <p:nvCxnSpPr>
          <p:cNvPr id="30" name="直接箭头连接符 29"/>
          <p:cNvCxnSpPr/>
          <p:nvPr/>
        </p:nvCxnSpPr>
        <p:spPr>
          <a:xfrm rot="5400000">
            <a:off x="5893603" y="3750471"/>
            <a:ext cx="928694" cy="1588"/>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142844" y="428604"/>
            <a:ext cx="8858312" cy="338554"/>
          </a:xfrm>
          <a:prstGeom prst="rect">
            <a:avLst/>
          </a:prstGeom>
          <a:solidFill>
            <a:srgbClr val="FFFF00"/>
          </a:solidFill>
        </p:spPr>
        <p:txBody>
          <a:bodyPr wrap="square" rtlCol="0">
            <a:spAutoFit/>
          </a:bodyPr>
          <a:lstStyle/>
          <a:p>
            <a:r>
              <a:rPr lang="zh-CN" altLang="en-US" sz="1600" dirty="0" smtClean="0">
                <a:solidFill>
                  <a:srgbClr val="FF0000"/>
                </a:solidFill>
              </a:rPr>
              <a:t>输入举例：添加名为</a:t>
            </a:r>
            <a:r>
              <a:rPr lang="en-US" altLang="zh-CN" sz="1600" dirty="0" smtClean="0">
                <a:solidFill>
                  <a:srgbClr val="FF0000"/>
                </a:solidFill>
              </a:rPr>
              <a:t>shuxue</a:t>
            </a:r>
            <a:r>
              <a:rPr lang="zh-CN" altLang="en-US" sz="1600" dirty="0" smtClean="0">
                <a:solidFill>
                  <a:srgbClr val="FF0000"/>
                </a:solidFill>
              </a:rPr>
              <a:t>的条件使每天第四节高二</a:t>
            </a:r>
            <a:r>
              <a:rPr lang="en-US" altLang="zh-CN" sz="1600" dirty="0" smtClean="0">
                <a:solidFill>
                  <a:srgbClr val="FF0000"/>
                </a:solidFill>
              </a:rPr>
              <a:t>8</a:t>
            </a:r>
            <a:r>
              <a:rPr lang="zh-CN" altLang="en-US" sz="1600" dirty="0" smtClean="0">
                <a:solidFill>
                  <a:srgbClr val="FF0000"/>
                </a:solidFill>
              </a:rPr>
              <a:t>等</a:t>
            </a:r>
            <a:r>
              <a:rPr lang="en-US" altLang="zh-CN" sz="1600" dirty="0" smtClean="0">
                <a:solidFill>
                  <a:srgbClr val="FF0000"/>
                </a:solidFill>
              </a:rPr>
              <a:t>9</a:t>
            </a:r>
            <a:r>
              <a:rPr lang="zh-CN" altLang="en-US" sz="1600" dirty="0" smtClean="0">
                <a:solidFill>
                  <a:srgbClr val="FF0000"/>
                </a:solidFill>
              </a:rPr>
              <a:t>个班级不排数学课；如下六步完成。</a:t>
            </a:r>
            <a:endParaRPr lang="zh-CN" altLang="en-US" sz="1600" dirty="0">
              <a:solidFill>
                <a:srgbClr val="FF0000"/>
              </a:solidFill>
            </a:endParaRPr>
          </a:p>
        </p:txBody>
      </p:sp>
      <p:sp>
        <p:nvSpPr>
          <p:cNvPr id="32" name="TextBox 31"/>
          <p:cNvSpPr txBox="1"/>
          <p:nvPr/>
        </p:nvSpPr>
        <p:spPr>
          <a:xfrm>
            <a:off x="285688" y="4786323"/>
            <a:ext cx="8572592" cy="584775"/>
          </a:xfrm>
          <a:prstGeom prst="rect">
            <a:avLst/>
          </a:prstGeom>
          <a:solidFill>
            <a:srgbClr val="FFFF00"/>
          </a:solidFill>
        </p:spPr>
        <p:txBody>
          <a:bodyPr wrap="square" rtlCol="0">
            <a:spAutoFit/>
          </a:bodyPr>
          <a:lstStyle/>
          <a:p>
            <a:r>
              <a:rPr lang="zh-CN" altLang="en-US" sz="1600" dirty="0" smtClean="0">
                <a:solidFill>
                  <a:srgbClr val="FF0000"/>
                </a:solidFill>
              </a:rPr>
              <a:t>修改方法：选中要修改的条件所在行（高亮度显示）后，点击</a:t>
            </a:r>
            <a:r>
              <a:rPr lang="en-US" altLang="zh-CN" sz="1600" dirty="0" smtClean="0">
                <a:solidFill>
                  <a:srgbClr val="FF0000"/>
                </a:solidFill>
              </a:rPr>
              <a:t>[</a:t>
            </a:r>
            <a:r>
              <a:rPr lang="zh-CN" altLang="en-US" sz="1600" dirty="0" smtClean="0">
                <a:solidFill>
                  <a:srgbClr val="FF0000"/>
                </a:solidFill>
              </a:rPr>
              <a:t>回显</a:t>
            </a:r>
            <a:r>
              <a:rPr lang="en-US" altLang="zh-CN" sz="1600" dirty="0" smtClean="0">
                <a:solidFill>
                  <a:srgbClr val="FF0000"/>
                </a:solidFill>
              </a:rPr>
              <a:t>]</a:t>
            </a:r>
            <a:r>
              <a:rPr lang="zh-CN" altLang="en-US" sz="1600" dirty="0" smtClean="0">
                <a:solidFill>
                  <a:srgbClr val="FF0000"/>
                </a:solidFill>
              </a:rPr>
              <a:t>按钮，再修改课名、范围、条件值等内容，最后点击</a:t>
            </a:r>
            <a:r>
              <a:rPr lang="en-US" altLang="zh-CN" sz="1600" dirty="0" smtClean="0">
                <a:solidFill>
                  <a:srgbClr val="FF0000"/>
                </a:solidFill>
              </a:rPr>
              <a:t>[</a:t>
            </a:r>
            <a:r>
              <a:rPr lang="zh-CN" altLang="en-US" sz="1600" dirty="0" smtClean="0">
                <a:solidFill>
                  <a:srgbClr val="FF0000"/>
                </a:solidFill>
              </a:rPr>
              <a:t>保存</a:t>
            </a:r>
            <a:r>
              <a:rPr lang="en-US" altLang="zh-CN" sz="1600" dirty="0" smtClean="0">
                <a:solidFill>
                  <a:srgbClr val="FF0000"/>
                </a:solidFill>
              </a:rPr>
              <a:t>]</a:t>
            </a:r>
            <a:r>
              <a:rPr lang="zh-CN" altLang="en-US" sz="1600" dirty="0" smtClean="0">
                <a:solidFill>
                  <a:srgbClr val="FF0000"/>
                </a:solidFill>
              </a:rPr>
              <a:t>按钮。</a:t>
            </a:r>
            <a:endParaRPr lang="en-US" altLang="zh-CN" sz="1600" dirty="0" smtClean="0">
              <a:solidFill>
                <a:srgbClr val="FF0000"/>
              </a:solidFill>
            </a:endParaRPr>
          </a:p>
        </p:txBody>
      </p:sp>
      <p:cxnSp>
        <p:nvCxnSpPr>
          <p:cNvPr id="34" name="直接箭头连接符 33"/>
          <p:cNvCxnSpPr/>
          <p:nvPr/>
        </p:nvCxnSpPr>
        <p:spPr>
          <a:xfrm rot="5400000" flipH="1" flipV="1">
            <a:off x="2429654" y="4571214"/>
            <a:ext cx="428628" cy="1588"/>
          </a:xfrm>
          <a:prstGeom prst="straightConnector1">
            <a:avLst/>
          </a:prstGeom>
          <a:ln w="28575">
            <a:solidFill>
              <a:srgbClr val="7030A0"/>
            </a:solidFill>
            <a:tailEnd type="arrow"/>
          </a:ln>
        </p:spPr>
        <p:style>
          <a:lnRef idx="1">
            <a:schemeClr val="accent1"/>
          </a:lnRef>
          <a:fillRef idx="0">
            <a:schemeClr val="accent1"/>
          </a:fillRef>
          <a:effectRef idx="0">
            <a:schemeClr val="accent1"/>
          </a:effectRef>
          <a:fontRef idx="minor">
            <a:schemeClr val="tx1"/>
          </a:fontRef>
        </p:style>
      </p:cxnSp>
      <p:cxnSp>
        <p:nvCxnSpPr>
          <p:cNvPr id="35" name="直接箭头连接符 34"/>
          <p:cNvCxnSpPr/>
          <p:nvPr/>
        </p:nvCxnSpPr>
        <p:spPr>
          <a:xfrm rot="5400000">
            <a:off x="2000232" y="5643578"/>
            <a:ext cx="571504" cy="1588"/>
          </a:xfrm>
          <a:prstGeom prst="straightConnector1">
            <a:avLst/>
          </a:prstGeom>
          <a:ln w="28575">
            <a:solidFill>
              <a:srgbClr val="7030A0"/>
            </a:solidFill>
            <a:tailEnd type="arrow"/>
          </a:ln>
        </p:spPr>
        <p:style>
          <a:lnRef idx="1">
            <a:schemeClr val="accent1"/>
          </a:lnRef>
          <a:fillRef idx="0">
            <a:schemeClr val="accent1"/>
          </a:fillRef>
          <a:effectRef idx="0">
            <a:schemeClr val="accent1"/>
          </a:effectRef>
          <a:fontRef idx="minor">
            <a:schemeClr val="tx1"/>
          </a:fontRef>
        </p:style>
      </p:cxnSp>
      <p:cxnSp>
        <p:nvCxnSpPr>
          <p:cNvPr id="38" name="直接箭头连接符 37"/>
          <p:cNvCxnSpPr/>
          <p:nvPr/>
        </p:nvCxnSpPr>
        <p:spPr>
          <a:xfrm rot="5400000">
            <a:off x="3000364" y="5643578"/>
            <a:ext cx="571504" cy="1588"/>
          </a:xfrm>
          <a:prstGeom prst="straightConnector1">
            <a:avLst/>
          </a:prstGeom>
          <a:ln w="28575">
            <a:solidFill>
              <a:srgbClr val="7030A0"/>
            </a:solidFill>
            <a:tailEnd type="arrow"/>
          </a:ln>
        </p:spPr>
        <p:style>
          <a:lnRef idx="1">
            <a:schemeClr val="accent1"/>
          </a:lnRef>
          <a:fillRef idx="0">
            <a:schemeClr val="accent1"/>
          </a:fillRef>
          <a:effectRef idx="0">
            <a:schemeClr val="accent1"/>
          </a:effectRef>
          <a:fontRef idx="minor">
            <a:schemeClr val="tx1"/>
          </a:fontRef>
        </p:style>
      </p:cxnSp>
      <p:sp>
        <p:nvSpPr>
          <p:cNvPr id="41" name="TextBox 40"/>
          <p:cNvSpPr txBox="1"/>
          <p:nvPr/>
        </p:nvSpPr>
        <p:spPr>
          <a:xfrm>
            <a:off x="294964" y="6273225"/>
            <a:ext cx="6491614" cy="338554"/>
          </a:xfrm>
          <a:prstGeom prst="rect">
            <a:avLst/>
          </a:prstGeom>
          <a:solidFill>
            <a:srgbClr val="FFFF00"/>
          </a:solidFill>
        </p:spPr>
        <p:txBody>
          <a:bodyPr wrap="square" rtlCol="0">
            <a:spAutoFit/>
          </a:bodyPr>
          <a:lstStyle/>
          <a:p>
            <a:r>
              <a:rPr lang="zh-CN" altLang="en-US" sz="1600" dirty="0" smtClean="0">
                <a:solidFill>
                  <a:srgbClr val="FF0000"/>
                </a:solidFill>
              </a:rPr>
              <a:t>若不再需要某条件，则高亮显示选中该行后，直接点</a:t>
            </a:r>
            <a:r>
              <a:rPr lang="en-US" altLang="zh-CN" sz="1600" dirty="0" smtClean="0">
                <a:solidFill>
                  <a:srgbClr val="FF0000"/>
                </a:solidFill>
              </a:rPr>
              <a:t>[</a:t>
            </a:r>
            <a:r>
              <a:rPr lang="zh-CN" altLang="en-US" sz="1600" dirty="0" smtClean="0">
                <a:solidFill>
                  <a:srgbClr val="FF0000"/>
                </a:solidFill>
              </a:rPr>
              <a:t>删除</a:t>
            </a:r>
            <a:r>
              <a:rPr lang="en-US" altLang="zh-CN" sz="1600" dirty="0" smtClean="0">
                <a:solidFill>
                  <a:srgbClr val="FF0000"/>
                </a:solidFill>
              </a:rPr>
              <a:t>]</a:t>
            </a:r>
            <a:r>
              <a:rPr lang="zh-CN" altLang="en-US" sz="1600" dirty="0" smtClean="0">
                <a:solidFill>
                  <a:srgbClr val="FF0000"/>
                </a:solidFill>
              </a:rPr>
              <a:t>按钮即可。</a:t>
            </a:r>
            <a:endParaRPr lang="en-US" altLang="zh-CN" sz="1600" dirty="0" smtClean="0">
              <a:solidFill>
                <a:srgbClr val="FF0000"/>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143240" y="107576"/>
            <a:ext cx="3429024" cy="369332"/>
          </a:xfrm>
          <a:prstGeom prst="rect">
            <a:avLst/>
          </a:prstGeom>
          <a:noFill/>
        </p:spPr>
        <p:txBody>
          <a:bodyPr wrap="square" rtlCol="0">
            <a:spAutoFit/>
          </a:bodyPr>
          <a:lstStyle/>
          <a:p>
            <a:r>
              <a:rPr lang="zh-CN" altLang="en-US" b="1" dirty="0" smtClean="0">
                <a:solidFill>
                  <a:srgbClr val="00B050"/>
                </a:solidFill>
              </a:rPr>
              <a:t>三、 排课</a:t>
            </a:r>
            <a:endParaRPr lang="en-US" altLang="zh-CN" b="1" dirty="0">
              <a:solidFill>
                <a:srgbClr val="00B050"/>
              </a:solidFill>
            </a:endParaRPr>
          </a:p>
        </p:txBody>
      </p:sp>
      <p:sp>
        <p:nvSpPr>
          <p:cNvPr id="3" name="矩形 2"/>
          <p:cNvSpPr/>
          <p:nvPr/>
        </p:nvSpPr>
        <p:spPr>
          <a:xfrm>
            <a:off x="714348" y="728211"/>
            <a:ext cx="7715304" cy="369332"/>
          </a:xfrm>
          <a:prstGeom prst="rect">
            <a:avLst/>
          </a:prstGeom>
        </p:spPr>
        <p:txBody>
          <a:bodyPr wrap="square">
            <a:spAutoFit/>
          </a:bodyPr>
          <a:lstStyle/>
          <a:p>
            <a:r>
              <a:rPr lang="en-US" altLang="zh-CN" b="1" dirty="0" smtClean="0">
                <a:solidFill>
                  <a:srgbClr val="00B050"/>
                </a:solidFill>
              </a:rPr>
              <a:t>1</a:t>
            </a:r>
            <a:r>
              <a:rPr lang="zh-CN" altLang="en-US" b="1" dirty="0" smtClean="0">
                <a:solidFill>
                  <a:srgbClr val="00B050"/>
                </a:solidFill>
              </a:rPr>
              <a:t>、深想</a:t>
            </a:r>
            <a:r>
              <a:rPr lang="en-US" altLang="zh-CN" b="1" dirty="0" smtClean="0">
                <a:solidFill>
                  <a:srgbClr val="00B050"/>
                </a:solidFill>
              </a:rPr>
              <a:t>PK70</a:t>
            </a:r>
            <a:r>
              <a:rPr lang="zh-CN" altLang="en-US" b="1" dirty="0" smtClean="0">
                <a:solidFill>
                  <a:srgbClr val="00B050"/>
                </a:solidFill>
              </a:rPr>
              <a:t>具备两种排课模式：班级模式和全校模式；</a:t>
            </a:r>
            <a:endParaRPr lang="en-US" altLang="zh-CN" b="1" dirty="0" smtClean="0">
              <a:solidFill>
                <a:srgbClr val="00B050"/>
              </a:solidFill>
            </a:endParaRPr>
          </a:p>
        </p:txBody>
      </p:sp>
      <p:sp>
        <p:nvSpPr>
          <p:cNvPr id="4" name="矩形 3"/>
          <p:cNvSpPr/>
          <p:nvPr/>
        </p:nvSpPr>
        <p:spPr>
          <a:xfrm>
            <a:off x="1214414" y="1192324"/>
            <a:ext cx="5786478" cy="923330"/>
          </a:xfrm>
          <a:prstGeom prst="rect">
            <a:avLst/>
          </a:prstGeom>
        </p:spPr>
        <p:txBody>
          <a:bodyPr wrap="square">
            <a:spAutoFit/>
          </a:bodyPr>
          <a:lstStyle/>
          <a:p>
            <a:r>
              <a:rPr lang="zh-CN" altLang="en-US" b="1" dirty="0" smtClean="0">
                <a:solidFill>
                  <a:schemeClr val="accent1"/>
                </a:solidFill>
              </a:rPr>
              <a:t>可单独使用任一种模式，也可根据需要交替或组合两者同时使用。在任一种模式下，排课进程都是以班为单位进行的。</a:t>
            </a:r>
            <a:endParaRPr lang="zh-CN" altLang="en-US" dirty="0">
              <a:solidFill>
                <a:schemeClr val="accent1"/>
              </a:solidFill>
            </a:endParaRPr>
          </a:p>
        </p:txBody>
      </p:sp>
      <p:sp>
        <p:nvSpPr>
          <p:cNvPr id="5" name="矩形 4"/>
          <p:cNvSpPr/>
          <p:nvPr/>
        </p:nvSpPr>
        <p:spPr>
          <a:xfrm>
            <a:off x="716511" y="2189884"/>
            <a:ext cx="7143800" cy="369332"/>
          </a:xfrm>
          <a:prstGeom prst="rect">
            <a:avLst/>
          </a:prstGeom>
        </p:spPr>
        <p:txBody>
          <a:bodyPr wrap="square">
            <a:spAutoFit/>
          </a:bodyPr>
          <a:lstStyle/>
          <a:p>
            <a:r>
              <a:rPr lang="en-US" altLang="zh-CN" b="1" dirty="0" smtClean="0">
                <a:solidFill>
                  <a:srgbClr val="00B050"/>
                </a:solidFill>
              </a:rPr>
              <a:t>2</a:t>
            </a:r>
            <a:r>
              <a:rPr lang="zh-CN" altLang="en-US" b="1" dirty="0" smtClean="0">
                <a:solidFill>
                  <a:srgbClr val="00B050"/>
                </a:solidFill>
              </a:rPr>
              <a:t>、全校模式下特设功能：多班统一课，连堂课，课程分色显示。</a:t>
            </a:r>
            <a:endParaRPr lang="zh-CN" altLang="en-US" dirty="0">
              <a:solidFill>
                <a:srgbClr val="00B050"/>
              </a:solidFill>
            </a:endParaRPr>
          </a:p>
        </p:txBody>
      </p:sp>
      <p:sp>
        <p:nvSpPr>
          <p:cNvPr id="6" name="矩形 5"/>
          <p:cNvSpPr/>
          <p:nvPr/>
        </p:nvSpPr>
        <p:spPr>
          <a:xfrm>
            <a:off x="704819" y="2971376"/>
            <a:ext cx="7143800" cy="369332"/>
          </a:xfrm>
          <a:prstGeom prst="rect">
            <a:avLst/>
          </a:prstGeom>
        </p:spPr>
        <p:txBody>
          <a:bodyPr wrap="square">
            <a:spAutoFit/>
          </a:bodyPr>
          <a:lstStyle/>
          <a:p>
            <a:r>
              <a:rPr lang="en-US" altLang="zh-CN" b="1" dirty="0" smtClean="0">
                <a:solidFill>
                  <a:srgbClr val="00B050"/>
                </a:solidFill>
              </a:rPr>
              <a:t>3</a:t>
            </a:r>
            <a:r>
              <a:rPr lang="zh-CN" altLang="en-US" b="1" dirty="0" smtClean="0">
                <a:solidFill>
                  <a:srgbClr val="00B050"/>
                </a:solidFill>
              </a:rPr>
              <a:t>、班级模式下特 设功能：换课，代课，分层搭班及立体课表。 </a:t>
            </a:r>
            <a:endParaRPr lang="zh-CN" altLang="en-US" dirty="0">
              <a:solidFill>
                <a:srgbClr val="00B050"/>
              </a:solidFill>
            </a:endParaRPr>
          </a:p>
        </p:txBody>
      </p:sp>
      <p:sp>
        <p:nvSpPr>
          <p:cNvPr id="7" name="矩形 6"/>
          <p:cNvSpPr/>
          <p:nvPr/>
        </p:nvSpPr>
        <p:spPr>
          <a:xfrm>
            <a:off x="718674" y="3800922"/>
            <a:ext cx="7143800" cy="369332"/>
          </a:xfrm>
          <a:prstGeom prst="rect">
            <a:avLst/>
          </a:prstGeom>
        </p:spPr>
        <p:txBody>
          <a:bodyPr wrap="square">
            <a:spAutoFit/>
          </a:bodyPr>
          <a:lstStyle/>
          <a:p>
            <a:r>
              <a:rPr lang="en-US" altLang="zh-CN" b="1" dirty="0" smtClean="0">
                <a:solidFill>
                  <a:srgbClr val="00B050"/>
                </a:solidFill>
              </a:rPr>
              <a:t>4</a:t>
            </a:r>
            <a:r>
              <a:rPr lang="zh-CN" altLang="en-US" b="1" dirty="0" smtClean="0">
                <a:solidFill>
                  <a:srgbClr val="00B050"/>
                </a:solidFill>
              </a:rPr>
              <a:t>、自动排课和智能鼠标互动排课。     </a:t>
            </a:r>
            <a:endParaRPr lang="zh-CN" altLang="en-US" dirty="0">
              <a:solidFill>
                <a:srgbClr val="00B050"/>
              </a:solidFill>
            </a:endParaRPr>
          </a:p>
        </p:txBody>
      </p:sp>
      <p:sp>
        <p:nvSpPr>
          <p:cNvPr id="8" name="矩形 7"/>
          <p:cNvSpPr/>
          <p:nvPr/>
        </p:nvSpPr>
        <p:spPr>
          <a:xfrm>
            <a:off x="1214414" y="4374998"/>
            <a:ext cx="5929354" cy="1477328"/>
          </a:xfrm>
          <a:prstGeom prst="rect">
            <a:avLst/>
          </a:prstGeom>
        </p:spPr>
        <p:txBody>
          <a:bodyPr wrap="square">
            <a:spAutoFit/>
          </a:bodyPr>
          <a:lstStyle/>
          <a:p>
            <a:r>
              <a:rPr lang="zh-CN" altLang="en-US" b="1" dirty="0" smtClean="0">
                <a:solidFill>
                  <a:schemeClr val="accent1"/>
                </a:solidFill>
              </a:rPr>
              <a:t>       两种模式下都可进行自动排课和智能鼠标互动排课；自动排课追求效率，智能鼠标互动排课追求质量。在</a:t>
            </a:r>
            <a:r>
              <a:rPr lang="en-US" altLang="zh-CN" b="1" dirty="0" smtClean="0">
                <a:solidFill>
                  <a:schemeClr val="accent1"/>
                </a:solidFill>
              </a:rPr>
              <a:t>PK60</a:t>
            </a:r>
            <a:r>
              <a:rPr lang="zh-CN" altLang="en-US" b="1" dirty="0" smtClean="0">
                <a:solidFill>
                  <a:schemeClr val="accent1"/>
                </a:solidFill>
              </a:rPr>
              <a:t>之前版本拖放式排课的基础上，创设鼠标点击课标 系统自动跟随服务的智能互动平台。满足特色课 、疑难课、非常规课的精细处理。</a:t>
            </a:r>
            <a:endParaRPr lang="zh-CN" altLang="en-US" dirty="0">
              <a:solidFill>
                <a:schemeClr val="accent1"/>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857224" y="5214950"/>
            <a:ext cx="7143800" cy="1643050"/>
          </a:xfrm>
          <a:prstGeom prst="rect">
            <a:avLst/>
          </a:prstGeom>
          <a:noFill/>
          <a:ln w="9525">
            <a:noFill/>
            <a:miter lim="800000"/>
            <a:headEnd/>
            <a:tailEnd/>
          </a:ln>
          <a:effectLst/>
        </p:spPr>
      </p:pic>
      <p:sp>
        <p:nvSpPr>
          <p:cNvPr id="4" name="TextBox 3"/>
          <p:cNvSpPr txBox="1"/>
          <p:nvPr/>
        </p:nvSpPr>
        <p:spPr>
          <a:xfrm>
            <a:off x="2428860" y="0"/>
            <a:ext cx="3786214" cy="369332"/>
          </a:xfrm>
          <a:prstGeom prst="rect">
            <a:avLst/>
          </a:prstGeom>
          <a:noFill/>
        </p:spPr>
        <p:txBody>
          <a:bodyPr wrap="square" rtlCol="0">
            <a:spAutoFit/>
          </a:bodyPr>
          <a:lstStyle/>
          <a:p>
            <a:r>
              <a:rPr lang="zh-CN" altLang="en-US" b="1" dirty="0" smtClean="0">
                <a:solidFill>
                  <a:srgbClr val="00B050"/>
                </a:solidFill>
              </a:rPr>
              <a:t>全校模式下排全校性或多班统一课</a:t>
            </a:r>
            <a:endParaRPr lang="en-US" altLang="zh-CN" b="1" dirty="0">
              <a:solidFill>
                <a:srgbClr val="00B050"/>
              </a:solidFill>
            </a:endParaRPr>
          </a:p>
        </p:txBody>
      </p:sp>
      <p:pic>
        <p:nvPicPr>
          <p:cNvPr id="1028" name="Picture 4"/>
          <p:cNvPicPr>
            <a:picLocks noChangeAspect="1" noChangeArrowheads="1"/>
          </p:cNvPicPr>
          <p:nvPr/>
        </p:nvPicPr>
        <p:blipFill>
          <a:blip r:embed="rId3"/>
          <a:srcRect/>
          <a:stretch>
            <a:fillRect/>
          </a:stretch>
        </p:blipFill>
        <p:spPr bwMode="auto">
          <a:xfrm>
            <a:off x="75733" y="285728"/>
            <a:ext cx="8955206" cy="4786346"/>
          </a:xfrm>
          <a:prstGeom prst="rect">
            <a:avLst/>
          </a:prstGeom>
          <a:noFill/>
          <a:ln w="9525">
            <a:noFill/>
            <a:miter lim="800000"/>
            <a:headEnd/>
            <a:tailEnd/>
          </a:ln>
          <a:effectLst/>
        </p:spPr>
      </p:pic>
      <p:pic>
        <p:nvPicPr>
          <p:cNvPr id="1029" name="Picture 5"/>
          <p:cNvPicPr>
            <a:picLocks noChangeAspect="1" noChangeArrowheads="1"/>
          </p:cNvPicPr>
          <p:nvPr/>
        </p:nvPicPr>
        <p:blipFill>
          <a:blip r:embed="rId4"/>
          <a:srcRect/>
          <a:stretch>
            <a:fillRect/>
          </a:stretch>
        </p:blipFill>
        <p:spPr bwMode="auto">
          <a:xfrm>
            <a:off x="6000760" y="5357826"/>
            <a:ext cx="1297958" cy="857256"/>
          </a:xfrm>
          <a:prstGeom prst="rect">
            <a:avLst/>
          </a:prstGeom>
          <a:noFill/>
          <a:ln w="9525">
            <a:noFill/>
            <a:miter lim="800000"/>
            <a:headEnd/>
            <a:tailEnd/>
          </a:ln>
          <a:effectLst/>
        </p:spPr>
      </p:pic>
      <p:cxnSp>
        <p:nvCxnSpPr>
          <p:cNvPr id="10" name="直接箭头连接符 9"/>
          <p:cNvCxnSpPr/>
          <p:nvPr/>
        </p:nvCxnSpPr>
        <p:spPr>
          <a:xfrm rot="5400000">
            <a:off x="2285984" y="1000108"/>
            <a:ext cx="857256" cy="1588"/>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1" name="圆角矩形标注 10"/>
          <p:cNvSpPr/>
          <p:nvPr/>
        </p:nvSpPr>
        <p:spPr>
          <a:xfrm>
            <a:off x="4500562" y="2500306"/>
            <a:ext cx="3143272" cy="1428760"/>
          </a:xfrm>
          <a:prstGeom prst="wedgeRoundRectCallout">
            <a:avLst>
              <a:gd name="adj1" fmla="val -66850"/>
              <a:gd name="adj2" fmla="val -10188"/>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FF0000"/>
                </a:solidFill>
              </a:rPr>
              <a:t>鼠标右击周一第</a:t>
            </a:r>
            <a:r>
              <a:rPr lang="en-US" altLang="zh-CN" dirty="0" smtClean="0">
                <a:solidFill>
                  <a:srgbClr val="FF0000"/>
                </a:solidFill>
              </a:rPr>
              <a:t>7</a:t>
            </a:r>
            <a:r>
              <a:rPr lang="zh-CN" altLang="en-US" dirty="0" smtClean="0">
                <a:solidFill>
                  <a:srgbClr val="FF0000"/>
                </a:solidFill>
              </a:rPr>
              <a:t>节使其变绿，选中全校各班，选中班会课程，然后 点</a:t>
            </a:r>
            <a:r>
              <a:rPr lang="en-US" altLang="zh-CN" dirty="0" smtClean="0">
                <a:solidFill>
                  <a:srgbClr val="FF0000"/>
                </a:solidFill>
              </a:rPr>
              <a:t>[</a:t>
            </a:r>
            <a:r>
              <a:rPr lang="zh-CN" altLang="en-US" dirty="0" smtClean="0">
                <a:solidFill>
                  <a:srgbClr val="FF0000"/>
                </a:solidFill>
              </a:rPr>
              <a:t>排统一课</a:t>
            </a:r>
            <a:r>
              <a:rPr lang="en-US" altLang="zh-CN" dirty="0" smtClean="0">
                <a:solidFill>
                  <a:srgbClr val="FF0000"/>
                </a:solidFill>
              </a:rPr>
              <a:t>]</a:t>
            </a:r>
            <a:r>
              <a:rPr lang="zh-CN" altLang="en-US" dirty="0" smtClean="0">
                <a:solidFill>
                  <a:srgbClr val="FF0000"/>
                </a:solidFill>
              </a:rPr>
              <a:t>按钮 即把各班的班会一键完成排到一</a:t>
            </a:r>
            <a:r>
              <a:rPr lang="en-US" altLang="zh-CN" dirty="0" smtClean="0">
                <a:solidFill>
                  <a:srgbClr val="FF0000"/>
                </a:solidFill>
              </a:rPr>
              <a:t>7</a:t>
            </a:r>
            <a:r>
              <a:rPr lang="zh-CN" altLang="en-US" dirty="0" smtClean="0">
                <a:solidFill>
                  <a:srgbClr val="FF0000"/>
                </a:solidFill>
              </a:rPr>
              <a:t>节次的课表上</a:t>
            </a:r>
            <a:r>
              <a:rPr lang="zh-CN" altLang="en-US" dirty="0" smtClean="0"/>
              <a:t>。</a:t>
            </a:r>
            <a:endParaRPr lang="zh-CN" altLang="en-US" dirty="0"/>
          </a:p>
        </p:txBody>
      </p:sp>
      <p:cxnSp>
        <p:nvCxnSpPr>
          <p:cNvPr id="14" name="直接箭头连接符 13"/>
          <p:cNvCxnSpPr/>
          <p:nvPr/>
        </p:nvCxnSpPr>
        <p:spPr>
          <a:xfrm rot="10800000">
            <a:off x="2857488" y="2143116"/>
            <a:ext cx="1714512" cy="500066"/>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7" name="直接箭头连接符 16"/>
          <p:cNvCxnSpPr/>
          <p:nvPr/>
        </p:nvCxnSpPr>
        <p:spPr>
          <a:xfrm rot="16200000" flipH="1">
            <a:off x="7572396" y="3500438"/>
            <a:ext cx="357190" cy="35719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0" name="直接箭头连接符 19"/>
          <p:cNvCxnSpPr/>
          <p:nvPr/>
        </p:nvCxnSpPr>
        <p:spPr>
          <a:xfrm rot="10800000">
            <a:off x="1785918" y="3357562"/>
            <a:ext cx="4000528" cy="857256"/>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rot="5400000">
            <a:off x="428596" y="2357430"/>
            <a:ext cx="2714644" cy="1588"/>
          </a:xfrm>
          <a:prstGeom prst="line">
            <a:avLst/>
          </a:prstGeom>
          <a:ln>
            <a:solidFill>
              <a:srgbClr val="FF0000"/>
            </a:solidFill>
            <a:prstDash val="sysDash"/>
          </a:ln>
        </p:spPr>
        <p:style>
          <a:lnRef idx="1">
            <a:schemeClr val="accent1"/>
          </a:lnRef>
          <a:fillRef idx="0">
            <a:schemeClr val="accent1"/>
          </a:fillRef>
          <a:effectRef idx="0">
            <a:schemeClr val="accent1"/>
          </a:effectRef>
          <a:fontRef idx="minor">
            <a:schemeClr val="tx1"/>
          </a:fontRef>
        </p:style>
      </p:cxnSp>
      <p:sp>
        <p:nvSpPr>
          <p:cNvPr id="26" name="圆角矩形标注 25"/>
          <p:cNvSpPr/>
          <p:nvPr/>
        </p:nvSpPr>
        <p:spPr>
          <a:xfrm>
            <a:off x="2786050" y="5429240"/>
            <a:ext cx="3143272" cy="1428760"/>
          </a:xfrm>
          <a:prstGeom prst="wedgeRoundRectCallout">
            <a:avLst>
              <a:gd name="adj1" fmla="val -54844"/>
              <a:gd name="adj2" fmla="val -36601"/>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FF0000"/>
                </a:solidFill>
              </a:rPr>
              <a:t>若要删除某节课，鼠标右击节标也使其变绿，再用清除</a:t>
            </a:r>
            <a:r>
              <a:rPr lang="en-US" altLang="zh-CN" dirty="0" smtClean="0">
                <a:solidFill>
                  <a:srgbClr val="FF0000"/>
                </a:solidFill>
              </a:rPr>
              <a:t>—</a:t>
            </a:r>
            <a:r>
              <a:rPr lang="zh-CN" altLang="en-US" dirty="0" smtClean="0">
                <a:solidFill>
                  <a:srgbClr val="FF0000"/>
                </a:solidFill>
              </a:rPr>
              <a:t>指定节菜单即可删除各班的这一节课。</a:t>
            </a:r>
            <a:endParaRPr lang="zh-CN" alt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1731</TotalTime>
  <Words>5091</Words>
  <Application>WPS 演示</Application>
  <PresentationFormat>全屏显示(4:3)</PresentationFormat>
  <Paragraphs>117</Paragraphs>
  <Slides>21</Slides>
  <Notes>3</Notes>
  <HiddenSlides>0</HiddenSlides>
  <MMClips>0</MMClips>
  <ScaleCrop>false</ScaleCrop>
  <HeadingPairs>
    <vt:vector size="4" baseType="variant">
      <vt:variant>
        <vt:lpstr>主题</vt:lpstr>
      </vt:variant>
      <vt:variant>
        <vt:i4>1</vt:i4>
      </vt:variant>
      <vt:variant>
        <vt:lpstr>幻灯片标题</vt:lpstr>
      </vt:variant>
      <vt:variant>
        <vt:i4>21</vt:i4>
      </vt:variant>
    </vt:vector>
  </HeadingPairs>
  <TitlesOfParts>
    <vt:vector size="22"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qingchun zhu</dc:creator>
  <cp:lastModifiedBy>用户zhu</cp:lastModifiedBy>
  <cp:revision>170</cp:revision>
  <dcterms:created xsi:type="dcterms:W3CDTF">2019-03-09T02:05:00Z</dcterms:created>
  <dcterms:modified xsi:type="dcterms:W3CDTF">2019-03-18T08:59:04Z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2052-11.1.0.8214</vt:lpwstr>
  </property>
</Properties>
</file>